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ppt/charts/chart5.xml" ContentType="application/vnd.openxmlformats-officedocument.drawingml.chart+xml"/>
  <Override PartName="/ppt/drawings/drawing5.xml" ContentType="application/vnd.openxmlformats-officedocument.drawingml.chartshapes+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drawings/drawing6.xml" ContentType="application/vnd.openxmlformats-officedocument.drawingml.chartshapes+xml"/>
  <Override PartName="/ppt/charts/chart13.xml" ContentType="application/vnd.openxmlformats-officedocument.drawingml.chart+xml"/>
  <Override PartName="/ppt/drawings/drawing7.xml" ContentType="application/vnd.openxmlformats-officedocument.drawingml.chartshapes+xml"/>
  <Override PartName="/ppt/charts/chart1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04" r:id="rId1"/>
  </p:sldMasterIdLst>
  <p:notesMasterIdLst>
    <p:notesMasterId r:id="rId46"/>
  </p:notesMasterIdLst>
  <p:sldIdLst>
    <p:sldId id="256" r:id="rId2"/>
    <p:sldId id="288" r:id="rId3"/>
    <p:sldId id="289" r:id="rId4"/>
    <p:sldId id="259" r:id="rId5"/>
    <p:sldId id="260" r:id="rId6"/>
    <p:sldId id="258" r:id="rId7"/>
    <p:sldId id="261" r:id="rId8"/>
    <p:sldId id="295" r:id="rId9"/>
    <p:sldId id="263" r:id="rId10"/>
    <p:sldId id="262" r:id="rId11"/>
    <p:sldId id="296" r:id="rId12"/>
    <p:sldId id="276" r:id="rId13"/>
    <p:sldId id="264" r:id="rId14"/>
    <p:sldId id="265" r:id="rId15"/>
    <p:sldId id="284" r:id="rId16"/>
    <p:sldId id="300" r:id="rId17"/>
    <p:sldId id="306" r:id="rId18"/>
    <p:sldId id="266" r:id="rId19"/>
    <p:sldId id="268" r:id="rId20"/>
    <p:sldId id="267" r:id="rId21"/>
    <p:sldId id="269" r:id="rId22"/>
    <p:sldId id="302" r:id="rId23"/>
    <p:sldId id="270" r:id="rId24"/>
    <p:sldId id="271" r:id="rId25"/>
    <p:sldId id="301" r:id="rId26"/>
    <p:sldId id="272" r:id="rId27"/>
    <p:sldId id="273" r:id="rId28"/>
    <p:sldId id="286" r:id="rId29"/>
    <p:sldId id="287" r:id="rId30"/>
    <p:sldId id="294" r:id="rId31"/>
    <p:sldId id="274" r:id="rId32"/>
    <p:sldId id="304" r:id="rId33"/>
    <p:sldId id="277" r:id="rId34"/>
    <p:sldId id="278" r:id="rId35"/>
    <p:sldId id="279" r:id="rId36"/>
    <p:sldId id="280" r:id="rId37"/>
    <p:sldId id="290" r:id="rId38"/>
    <p:sldId id="281" r:id="rId39"/>
    <p:sldId id="305" r:id="rId40"/>
    <p:sldId id="293" r:id="rId41"/>
    <p:sldId id="303" r:id="rId42"/>
    <p:sldId id="282" r:id="rId43"/>
    <p:sldId id="283" r:id="rId44"/>
    <p:sldId id="299" r:id="rId4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oulin, Nicolas (SGVP)" initials="MN("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9CC00"/>
    <a:srgbClr val="CA4F7B"/>
    <a:srgbClr val="17C3A2"/>
    <a:srgbClr val="2C91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934" autoAdjust="0"/>
    <p:restoredTop sz="93120" autoAdjust="0"/>
  </p:normalViewPr>
  <p:slideViewPr>
    <p:cSldViewPr>
      <p:cViewPr>
        <p:scale>
          <a:sx n="100" d="100"/>
          <a:sy n="100" d="100"/>
        </p:scale>
        <p:origin x="-756" y="-72"/>
      </p:cViewPr>
      <p:guideLst>
        <p:guide orient="horz" pos="2160"/>
        <p:guide pos="2880"/>
      </p:guideLst>
    </p:cSldViewPr>
  </p:slideViewPr>
  <p:outlineViewPr>
    <p:cViewPr>
      <p:scale>
        <a:sx n="33" d="100"/>
        <a:sy n="33" d="100"/>
      </p:scale>
      <p:origin x="30" y="24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 r:id="rId33" collapse="1"/>
      <p:sld r:id="rId34" collapse="1"/>
      <p:sld r:id="rId35" collapse="1"/>
      <p:sld r:id="rId36" collapse="1"/>
      <p:sld r:id="rId37" collapse="1"/>
      <p:sld r:id="rId38" collapse="1"/>
      <p:sld r:id="rId39" collapse="1"/>
      <p:sld r:id="rId40" collapse="1"/>
      <p:sld r:id="rId41" collapse="1"/>
      <p:sld r:id="rId42" collapse="1"/>
    </p:sldLst>
  </p:outlineViewPr>
  <p:notesTextViewPr>
    <p:cViewPr>
      <p:scale>
        <a:sx n="100" d="100"/>
        <a:sy n="100" d="100"/>
      </p:scale>
      <p:origin x="0" y="0"/>
    </p:cViewPr>
  </p:notesTextViewPr>
  <p:sorterViewPr>
    <p:cViewPr>
      <p:scale>
        <a:sx n="118" d="100"/>
        <a:sy n="118" d="100"/>
      </p:scale>
      <p:origin x="0" y="298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13" Type="http://schemas.openxmlformats.org/officeDocument/2006/relationships/slide" Target="slides/slide13.xml"/><Relationship Id="rId18" Type="http://schemas.openxmlformats.org/officeDocument/2006/relationships/slide" Target="slides/slide18.xml"/><Relationship Id="rId26" Type="http://schemas.openxmlformats.org/officeDocument/2006/relationships/slide" Target="slides/slide26.xml"/><Relationship Id="rId39" Type="http://schemas.openxmlformats.org/officeDocument/2006/relationships/slide" Target="slides/slide39.xml"/><Relationship Id="rId3" Type="http://schemas.openxmlformats.org/officeDocument/2006/relationships/slide" Target="slides/slide3.xml"/><Relationship Id="rId21" Type="http://schemas.openxmlformats.org/officeDocument/2006/relationships/slide" Target="slides/slide21.xml"/><Relationship Id="rId34" Type="http://schemas.openxmlformats.org/officeDocument/2006/relationships/slide" Target="slides/slide34.xml"/><Relationship Id="rId42" Type="http://schemas.openxmlformats.org/officeDocument/2006/relationships/slide" Target="slides/slide44.xml"/><Relationship Id="rId7" Type="http://schemas.openxmlformats.org/officeDocument/2006/relationships/slide" Target="slides/slide7.xml"/><Relationship Id="rId12" Type="http://schemas.openxmlformats.org/officeDocument/2006/relationships/slide" Target="slides/slide12.xml"/><Relationship Id="rId17" Type="http://schemas.openxmlformats.org/officeDocument/2006/relationships/slide" Target="slides/slide17.xml"/><Relationship Id="rId25" Type="http://schemas.openxmlformats.org/officeDocument/2006/relationships/slide" Target="slides/slide25.xml"/><Relationship Id="rId33" Type="http://schemas.openxmlformats.org/officeDocument/2006/relationships/slide" Target="slides/slide33.xml"/><Relationship Id="rId38" Type="http://schemas.openxmlformats.org/officeDocument/2006/relationships/slide" Target="slides/slide38.xml"/><Relationship Id="rId2" Type="http://schemas.openxmlformats.org/officeDocument/2006/relationships/slide" Target="slides/slide2.xml"/><Relationship Id="rId16" Type="http://schemas.openxmlformats.org/officeDocument/2006/relationships/slide" Target="slides/slide16.xml"/><Relationship Id="rId20" Type="http://schemas.openxmlformats.org/officeDocument/2006/relationships/slide" Target="slides/slide20.xml"/><Relationship Id="rId29" Type="http://schemas.openxmlformats.org/officeDocument/2006/relationships/slide" Target="slides/slide29.xml"/><Relationship Id="rId41" Type="http://schemas.openxmlformats.org/officeDocument/2006/relationships/slide" Target="slides/slide43.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24" Type="http://schemas.openxmlformats.org/officeDocument/2006/relationships/slide" Target="slides/slide24.xml"/><Relationship Id="rId32" Type="http://schemas.openxmlformats.org/officeDocument/2006/relationships/slide" Target="slides/slide32.xml"/><Relationship Id="rId37" Type="http://schemas.openxmlformats.org/officeDocument/2006/relationships/slide" Target="slides/slide37.xml"/><Relationship Id="rId40" Type="http://schemas.openxmlformats.org/officeDocument/2006/relationships/slide" Target="slides/slide42.xml"/><Relationship Id="rId5" Type="http://schemas.openxmlformats.org/officeDocument/2006/relationships/slide" Target="slides/slide5.xml"/><Relationship Id="rId15" Type="http://schemas.openxmlformats.org/officeDocument/2006/relationships/slide" Target="slides/slide15.xml"/><Relationship Id="rId23" Type="http://schemas.openxmlformats.org/officeDocument/2006/relationships/slide" Target="slides/slide23.xml"/><Relationship Id="rId28" Type="http://schemas.openxmlformats.org/officeDocument/2006/relationships/slide" Target="slides/slide28.xml"/><Relationship Id="rId36" Type="http://schemas.openxmlformats.org/officeDocument/2006/relationships/slide" Target="slides/slide36.xml"/><Relationship Id="rId10" Type="http://schemas.openxmlformats.org/officeDocument/2006/relationships/slide" Target="slides/slide10.xml"/><Relationship Id="rId19" Type="http://schemas.openxmlformats.org/officeDocument/2006/relationships/slide" Target="slides/slide19.xml"/><Relationship Id="rId31" Type="http://schemas.openxmlformats.org/officeDocument/2006/relationships/slide" Target="slides/slide31.xml"/><Relationship Id="rId4" Type="http://schemas.openxmlformats.org/officeDocument/2006/relationships/slide" Target="slides/slide4.xml"/><Relationship Id="rId9" Type="http://schemas.openxmlformats.org/officeDocument/2006/relationships/slide" Target="slides/slide9.xml"/><Relationship Id="rId14" Type="http://schemas.openxmlformats.org/officeDocument/2006/relationships/slide" Target="slides/slide14.xml"/><Relationship Id="rId22" Type="http://schemas.openxmlformats.org/officeDocument/2006/relationships/slide" Target="slides/slide22.xml"/><Relationship Id="rId27" Type="http://schemas.openxmlformats.org/officeDocument/2006/relationships/slide" Target="slides/slide27.xml"/><Relationship Id="rId30" Type="http://schemas.openxmlformats.org/officeDocument/2006/relationships/slide" Target="slides/slide30.xml"/><Relationship Id="rId35" Type="http://schemas.openxmlformats.org/officeDocument/2006/relationships/slide" Target="slides/slide35.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vachera\Documents\AGOSPAP\Graphiques.xlsx" TargetMode="Externa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829970606743425"/>
          <c:y val="4.0918886764633032E-2"/>
          <c:w val="0.75498808208142365"/>
          <c:h val="0.94373653069862962"/>
        </c:manualLayout>
      </c:layout>
      <c:barChart>
        <c:barDir val="bar"/>
        <c:grouping val="stacked"/>
        <c:varyColors val="0"/>
        <c:ser>
          <c:idx val="0"/>
          <c:order val="0"/>
          <c:invertIfNegative val="0"/>
          <c:dLbls>
            <c:dLbl>
              <c:idx val="0"/>
              <c:layout>
                <c:manualLayout>
                  <c:x val="7.1524424375862969E-2"/>
                  <c:y val="2.322880796524976E-3"/>
                </c:manualLayout>
              </c:layout>
              <c:tx>
                <c:rich>
                  <a:bodyPr/>
                  <a:lstStyle/>
                  <a:p>
                    <a:r>
                      <a:rPr lang="en-US" dirty="0" smtClean="0"/>
                      <a:t>1,3%</a:t>
                    </a:r>
                    <a:endParaRPr lang="en-US" dirty="0"/>
                  </a:p>
                </c:rich>
              </c:tx>
              <c:showLegendKey val="0"/>
              <c:showVal val="1"/>
              <c:showCatName val="0"/>
              <c:showSerName val="0"/>
              <c:showPercent val="0"/>
              <c:showBubbleSize val="0"/>
            </c:dLbl>
            <c:dLbl>
              <c:idx val="1"/>
              <c:layout>
                <c:manualLayout>
                  <c:x val="4.0021063717746184E-2"/>
                  <c:y val="0"/>
                </c:manualLayout>
              </c:layout>
              <c:tx>
                <c:rich>
                  <a:bodyPr/>
                  <a:lstStyle/>
                  <a:p>
                    <a:r>
                      <a:rPr lang="en-US" dirty="0" smtClean="0"/>
                      <a:t>0,3%</a:t>
                    </a:r>
                    <a:endParaRPr lang="en-US" dirty="0"/>
                  </a:p>
                </c:rich>
              </c:tx>
              <c:showLegendKey val="0"/>
              <c:showVal val="1"/>
              <c:showCatName val="0"/>
              <c:showSerName val="0"/>
              <c:showPercent val="0"/>
              <c:showBubbleSize val="0"/>
            </c:dLbl>
            <c:dLbl>
              <c:idx val="2"/>
              <c:layout>
                <c:manualLayout>
                  <c:x val="3.5808320168509822E-2"/>
                  <c:y val="0"/>
                </c:manualLayout>
              </c:layout>
              <c:tx>
                <c:rich>
                  <a:bodyPr/>
                  <a:lstStyle/>
                  <a:p>
                    <a:r>
                      <a:rPr lang="en-US" dirty="0" smtClean="0"/>
                      <a:t>0,3%</a:t>
                    </a:r>
                    <a:endParaRPr lang="en-US" dirty="0"/>
                  </a:p>
                </c:rich>
              </c:tx>
              <c:showLegendKey val="0"/>
              <c:showVal val="1"/>
              <c:showCatName val="0"/>
              <c:showSerName val="0"/>
              <c:showPercent val="0"/>
              <c:showBubbleSize val="0"/>
            </c:dLbl>
            <c:dLbl>
              <c:idx val="3"/>
              <c:layout>
                <c:manualLayout>
                  <c:x val="6.7403896787783094E-2"/>
                  <c:y val="0"/>
                </c:manualLayout>
              </c:layout>
              <c:tx>
                <c:rich>
                  <a:bodyPr/>
                  <a:lstStyle/>
                  <a:p>
                    <a:r>
                      <a:rPr lang="en-US" dirty="0" smtClean="0"/>
                      <a:t>0,5%</a:t>
                    </a:r>
                    <a:endParaRPr lang="en-US" dirty="0"/>
                  </a:p>
                </c:rich>
              </c:tx>
              <c:showLegendKey val="0"/>
              <c:showVal val="1"/>
              <c:showCatName val="0"/>
              <c:showSerName val="0"/>
              <c:showPercent val="0"/>
              <c:showBubbleSize val="0"/>
            </c:dLbl>
            <c:dLbl>
              <c:idx val="4"/>
              <c:layout>
                <c:manualLayout>
                  <c:x val="6.9510268562401334E-2"/>
                  <c:y val="0"/>
                </c:manualLayout>
              </c:layout>
              <c:tx>
                <c:rich>
                  <a:bodyPr/>
                  <a:lstStyle/>
                  <a:p>
                    <a:r>
                      <a:rPr lang="en-US" dirty="0" smtClean="0"/>
                      <a:t>0,9%</a:t>
                    </a:r>
                    <a:endParaRPr lang="en-US" dirty="0"/>
                  </a:p>
                </c:rich>
              </c:tx>
              <c:showLegendKey val="0"/>
              <c:showVal val="1"/>
              <c:showCatName val="0"/>
              <c:showSerName val="0"/>
              <c:showPercent val="0"/>
              <c:showBubbleSize val="0"/>
            </c:dLbl>
            <c:dLbl>
              <c:idx val="5"/>
              <c:layout>
                <c:manualLayout>
                  <c:x val="6.9510268562401334E-2"/>
                  <c:y val="0"/>
                </c:manualLayout>
              </c:layout>
              <c:tx>
                <c:rich>
                  <a:bodyPr/>
                  <a:lstStyle/>
                  <a:p>
                    <a:r>
                      <a:rPr lang="en-US" dirty="0" smtClean="0"/>
                      <a:t>0,9%</a:t>
                    </a:r>
                    <a:endParaRPr lang="en-US" dirty="0"/>
                  </a:p>
                </c:rich>
              </c:tx>
              <c:showLegendKey val="0"/>
              <c:showVal val="1"/>
              <c:showCatName val="0"/>
              <c:showSerName val="0"/>
              <c:showPercent val="0"/>
              <c:showBubbleSize val="0"/>
            </c:dLbl>
            <c:dLbl>
              <c:idx val="6"/>
              <c:layout>
                <c:manualLayout>
                  <c:x val="4.8446550816219104E-2"/>
                  <c:y val="0"/>
                </c:manualLayout>
              </c:layout>
              <c:showLegendKey val="0"/>
              <c:showVal val="1"/>
              <c:showCatName val="0"/>
              <c:showSerName val="0"/>
              <c:showPercent val="0"/>
              <c:showBubbleSize val="0"/>
            </c:dLbl>
            <c:dLbl>
              <c:idx val="7"/>
              <c:layout>
                <c:manualLayout>
                  <c:x val="7.1616640337019533E-2"/>
                  <c:y val="0"/>
                </c:manualLayout>
              </c:layout>
              <c:tx>
                <c:rich>
                  <a:bodyPr/>
                  <a:lstStyle/>
                  <a:p>
                    <a:r>
                      <a:rPr lang="en-US" dirty="0" smtClean="0"/>
                      <a:t>1,2%</a:t>
                    </a:r>
                    <a:endParaRPr lang="en-US" dirty="0"/>
                  </a:p>
                </c:rich>
              </c:tx>
              <c:showLegendKey val="0"/>
              <c:showVal val="1"/>
              <c:showCatName val="0"/>
              <c:showSerName val="0"/>
              <c:showPercent val="0"/>
              <c:showBubbleSize val="0"/>
            </c:dLbl>
            <c:dLbl>
              <c:idx val="8"/>
              <c:layout>
                <c:manualLayout>
                  <c:x val="7.5829383886255902E-2"/>
                  <c:y val="4.645761593049952E-3"/>
                </c:manualLayout>
              </c:layout>
              <c:tx>
                <c:rich>
                  <a:bodyPr/>
                  <a:lstStyle/>
                  <a:p>
                    <a:r>
                      <a:rPr lang="en-US" dirty="0" smtClean="0"/>
                      <a:t>1,6%</a:t>
                    </a:r>
                    <a:endParaRPr lang="en-US" dirty="0"/>
                  </a:p>
                </c:rich>
              </c:tx>
              <c:showLegendKey val="0"/>
              <c:showVal val="1"/>
              <c:showCatName val="0"/>
              <c:showSerName val="0"/>
              <c:showPercent val="0"/>
              <c:showBubbleSize val="0"/>
            </c:dLbl>
            <c:dLbl>
              <c:idx val="9"/>
              <c:layout>
                <c:manualLayout>
                  <c:x val="7.5829383886255902E-2"/>
                  <c:y val="8.5171311966319053E-17"/>
                </c:manualLayout>
              </c:layout>
              <c:tx>
                <c:rich>
                  <a:bodyPr/>
                  <a:lstStyle/>
                  <a:p>
                    <a:r>
                      <a:rPr lang="en-US" dirty="0" smtClean="0"/>
                      <a:t>1,6%</a:t>
                    </a:r>
                    <a:endParaRPr lang="en-US" dirty="0"/>
                  </a:p>
                </c:rich>
              </c:tx>
              <c:showLegendKey val="0"/>
              <c:showVal val="1"/>
              <c:showCatName val="0"/>
              <c:showSerName val="0"/>
              <c:showPercent val="0"/>
              <c:showBubbleSize val="0"/>
            </c:dLbl>
            <c:dLbl>
              <c:idx val="10"/>
              <c:layout>
                <c:manualLayout>
                  <c:x val="8.4254870984729224E-2"/>
                  <c:y val="0"/>
                </c:manualLayout>
              </c:layout>
              <c:tx>
                <c:rich>
                  <a:bodyPr/>
                  <a:lstStyle/>
                  <a:p>
                    <a:r>
                      <a:rPr lang="en-US" dirty="0" smtClean="0"/>
                      <a:t>1,7%</a:t>
                    </a:r>
                    <a:endParaRPr lang="en-US" dirty="0"/>
                  </a:p>
                </c:rich>
              </c:tx>
              <c:showLegendKey val="0"/>
              <c:showVal val="1"/>
              <c:showCatName val="0"/>
              <c:showSerName val="0"/>
              <c:showPercent val="0"/>
              <c:showBubbleSize val="0"/>
            </c:dLbl>
            <c:dLbl>
              <c:idx val="11"/>
              <c:layout>
                <c:manualLayout>
                  <c:x val="8.6361242759347048E-2"/>
                  <c:y val="0"/>
                </c:manualLayout>
              </c:layout>
              <c:tx>
                <c:rich>
                  <a:bodyPr/>
                  <a:lstStyle/>
                  <a:p>
                    <a:r>
                      <a:rPr lang="en-US" dirty="0" smtClean="0"/>
                      <a:t>1,9</a:t>
                    </a:r>
                    <a:r>
                      <a:rPr lang="en-US" baseline="0" dirty="0" smtClean="0"/>
                      <a:t> </a:t>
                    </a:r>
                    <a:r>
                      <a:rPr lang="en-US" dirty="0" smtClean="0"/>
                      <a:t>%</a:t>
                    </a:r>
                    <a:endParaRPr lang="en-US" dirty="0"/>
                  </a:p>
                </c:rich>
              </c:tx>
              <c:showLegendKey val="0"/>
              <c:showVal val="1"/>
              <c:showCatName val="0"/>
              <c:showSerName val="0"/>
              <c:showPercent val="0"/>
              <c:showBubbleSize val="0"/>
            </c:dLbl>
            <c:dLbl>
              <c:idx val="12"/>
              <c:layout>
                <c:manualLayout>
                  <c:x val="0.10110584518167476"/>
                  <c:y val="0"/>
                </c:manualLayout>
              </c:layout>
              <c:tx>
                <c:rich>
                  <a:bodyPr/>
                  <a:lstStyle/>
                  <a:p>
                    <a:r>
                      <a:rPr lang="en-US" dirty="0" smtClean="0"/>
                      <a:t>2,3%</a:t>
                    </a:r>
                    <a:endParaRPr lang="en-US" dirty="0"/>
                  </a:p>
                </c:rich>
              </c:tx>
              <c:showLegendKey val="0"/>
              <c:showVal val="1"/>
              <c:showCatName val="0"/>
              <c:showSerName val="0"/>
              <c:showPercent val="0"/>
              <c:showBubbleSize val="0"/>
            </c:dLbl>
            <c:dLbl>
              <c:idx val="13"/>
              <c:layout>
                <c:manualLayout>
                  <c:x val="0.1200631911532387"/>
                  <c:y val="2.322880796524976E-3"/>
                </c:manualLayout>
              </c:layout>
              <c:tx>
                <c:rich>
                  <a:bodyPr/>
                  <a:lstStyle/>
                  <a:p>
                    <a:r>
                      <a:rPr lang="en-US" dirty="0" smtClean="0"/>
                      <a:t>3,1</a:t>
                    </a:r>
                    <a:r>
                      <a:rPr lang="en-US" baseline="0" dirty="0" smtClean="0"/>
                      <a:t> </a:t>
                    </a:r>
                    <a:r>
                      <a:rPr lang="en-US" dirty="0" smtClean="0"/>
                      <a:t>%</a:t>
                    </a:r>
                    <a:endParaRPr lang="en-US" dirty="0"/>
                  </a:p>
                </c:rich>
              </c:tx>
              <c:showLegendKey val="0"/>
              <c:showVal val="1"/>
              <c:showCatName val="0"/>
              <c:showSerName val="0"/>
              <c:showPercent val="0"/>
              <c:showBubbleSize val="0"/>
            </c:dLbl>
            <c:dLbl>
              <c:idx val="14"/>
              <c:layout>
                <c:manualLayout>
                  <c:x val="0.13270142180094791"/>
                  <c:y val="2.322880796524976E-3"/>
                </c:manualLayout>
              </c:layout>
              <c:tx>
                <c:rich>
                  <a:bodyPr/>
                  <a:lstStyle/>
                  <a:p>
                    <a:r>
                      <a:rPr lang="en-US" dirty="0" smtClean="0"/>
                      <a:t>3,5</a:t>
                    </a:r>
                    <a:r>
                      <a:rPr lang="en-US" baseline="0" dirty="0" smtClean="0"/>
                      <a:t> </a:t>
                    </a:r>
                    <a:r>
                      <a:rPr lang="en-US" dirty="0" smtClean="0"/>
                      <a:t>%</a:t>
                    </a:r>
                    <a:endParaRPr lang="en-US" dirty="0"/>
                  </a:p>
                </c:rich>
              </c:tx>
              <c:showLegendKey val="0"/>
              <c:showVal val="1"/>
              <c:showCatName val="0"/>
              <c:showSerName val="0"/>
              <c:showPercent val="0"/>
              <c:showBubbleSize val="0"/>
            </c:dLbl>
            <c:dLbl>
              <c:idx val="15"/>
              <c:layout>
                <c:manualLayout>
                  <c:x val="0.13270142180094791"/>
                  <c:y val="4.645761593049952E-3"/>
                </c:manualLayout>
              </c:layout>
              <c:tx>
                <c:rich>
                  <a:bodyPr/>
                  <a:lstStyle/>
                  <a:p>
                    <a:r>
                      <a:rPr lang="en-US" dirty="0" smtClean="0"/>
                      <a:t>3,6</a:t>
                    </a:r>
                    <a:r>
                      <a:rPr lang="en-US" baseline="0" dirty="0" smtClean="0"/>
                      <a:t> </a:t>
                    </a:r>
                    <a:r>
                      <a:rPr lang="en-US" dirty="0" smtClean="0"/>
                      <a:t>%</a:t>
                    </a:r>
                    <a:endParaRPr lang="en-US" dirty="0"/>
                  </a:p>
                </c:rich>
              </c:tx>
              <c:showLegendKey val="0"/>
              <c:showVal val="1"/>
              <c:showCatName val="0"/>
              <c:showSerName val="0"/>
              <c:showPercent val="0"/>
              <c:showBubbleSize val="0"/>
            </c:dLbl>
            <c:dLbl>
              <c:idx val="16"/>
              <c:layout>
                <c:manualLayout>
                  <c:x val="0.14112690889942106"/>
                  <c:y val="4.2585655983159557E-17"/>
                </c:manualLayout>
              </c:layout>
              <c:tx>
                <c:rich>
                  <a:bodyPr/>
                  <a:lstStyle/>
                  <a:p>
                    <a:r>
                      <a:rPr lang="en-US" dirty="0" smtClean="0"/>
                      <a:t>4,2</a:t>
                    </a:r>
                    <a:r>
                      <a:rPr lang="en-US" baseline="0" dirty="0" smtClean="0"/>
                      <a:t> </a:t>
                    </a:r>
                    <a:r>
                      <a:rPr lang="en-US" dirty="0" smtClean="0"/>
                      <a:t>%</a:t>
                    </a:r>
                    <a:endParaRPr lang="en-US" dirty="0"/>
                  </a:p>
                </c:rich>
              </c:tx>
              <c:showLegendKey val="0"/>
              <c:showVal val="1"/>
              <c:showCatName val="0"/>
              <c:showSerName val="0"/>
              <c:showPercent val="0"/>
              <c:showBubbleSize val="0"/>
            </c:dLbl>
            <c:dLbl>
              <c:idx val="17"/>
              <c:layout>
                <c:manualLayout>
                  <c:x val="0.16219062664560283"/>
                  <c:y val="4.2585655983159557E-17"/>
                </c:manualLayout>
              </c:layout>
              <c:tx>
                <c:rich>
                  <a:bodyPr/>
                  <a:lstStyle/>
                  <a:p>
                    <a:r>
                      <a:rPr lang="en-US" dirty="0" smtClean="0"/>
                      <a:t>4,9%</a:t>
                    </a:r>
                    <a:endParaRPr lang="en-US" dirty="0"/>
                  </a:p>
                </c:rich>
              </c:tx>
              <c:showLegendKey val="0"/>
              <c:showVal val="1"/>
              <c:showCatName val="0"/>
              <c:showSerName val="0"/>
              <c:showPercent val="0"/>
              <c:showBubbleSize val="0"/>
            </c:dLbl>
            <c:dLbl>
              <c:idx val="18"/>
              <c:layout>
                <c:manualLayout>
                  <c:x val="0.15165876777251186"/>
                  <c:y val="0"/>
                </c:manualLayout>
              </c:layout>
              <c:showLegendKey val="0"/>
              <c:showVal val="1"/>
              <c:showCatName val="0"/>
              <c:showSerName val="0"/>
              <c:showPercent val="0"/>
              <c:showBubbleSize val="0"/>
            </c:dLbl>
            <c:dLbl>
              <c:idx val="19"/>
              <c:layout>
                <c:manualLayout>
                  <c:x val="0.14533965244865718"/>
                  <c:y val="0"/>
                </c:manualLayout>
              </c:layout>
              <c:showLegendKey val="0"/>
              <c:showVal val="1"/>
              <c:showCatName val="0"/>
              <c:showSerName val="0"/>
              <c:showPercent val="0"/>
              <c:showBubbleSize val="0"/>
            </c:dLbl>
            <c:dLbl>
              <c:idx val="20"/>
              <c:layout>
                <c:manualLayout>
                  <c:x val="0.17061611374407584"/>
                  <c:y val="2.322880796524976E-3"/>
                </c:manualLayout>
              </c:layout>
              <c:showLegendKey val="0"/>
              <c:showVal val="1"/>
              <c:showCatName val="0"/>
              <c:showSerName val="0"/>
              <c:showPercent val="0"/>
              <c:showBubbleSize val="0"/>
            </c:dLbl>
            <c:dLbl>
              <c:idx val="21"/>
              <c:layout>
                <c:manualLayout>
                  <c:x val="0.21063717746182234"/>
                  <c:y val="-2.1292827991579843E-17"/>
                </c:manualLayout>
              </c:layout>
              <c:tx>
                <c:rich>
                  <a:bodyPr/>
                  <a:lstStyle/>
                  <a:p>
                    <a:r>
                      <a:rPr lang="en-US" dirty="0" smtClean="0"/>
                      <a:t>7,1%</a:t>
                    </a:r>
                    <a:endParaRPr lang="en-US" dirty="0"/>
                  </a:p>
                </c:rich>
              </c:tx>
              <c:showLegendKey val="0"/>
              <c:showVal val="1"/>
              <c:showCatName val="0"/>
              <c:showSerName val="0"/>
              <c:showPercent val="0"/>
              <c:showBubbleSize val="0"/>
            </c:dLbl>
            <c:dLbl>
              <c:idx val="22"/>
              <c:layout>
                <c:manualLayout>
                  <c:x val="0.22748815165876815"/>
                  <c:y val="2.322880796524976E-3"/>
                </c:manualLayout>
              </c:layout>
              <c:tx>
                <c:rich>
                  <a:bodyPr/>
                  <a:lstStyle/>
                  <a:p>
                    <a:r>
                      <a:rPr lang="en-US" dirty="0" smtClean="0"/>
                      <a:t>7,6%</a:t>
                    </a:r>
                    <a:endParaRPr lang="en-US" dirty="0"/>
                  </a:p>
                </c:rich>
              </c:tx>
              <c:showLegendKey val="0"/>
              <c:showVal val="1"/>
              <c:showCatName val="0"/>
              <c:showSerName val="0"/>
              <c:showPercent val="0"/>
              <c:showBubbleSize val="0"/>
            </c:dLbl>
            <c:dLbl>
              <c:idx val="23"/>
              <c:layout>
                <c:manualLayout>
                  <c:x val="0.2611901000526593"/>
                  <c:y val="0"/>
                </c:manualLayout>
              </c:layout>
              <c:tx>
                <c:rich>
                  <a:bodyPr/>
                  <a:lstStyle/>
                  <a:p>
                    <a:r>
                      <a:rPr lang="en-US" dirty="0" smtClean="0"/>
                      <a:t>8,9%</a:t>
                    </a:r>
                    <a:endParaRPr lang="en-US" dirty="0"/>
                  </a:p>
                </c:rich>
              </c:tx>
              <c:showLegendKey val="0"/>
              <c:showVal val="1"/>
              <c:showCatName val="0"/>
              <c:showSerName val="0"/>
              <c:showPercent val="0"/>
              <c:showBubbleSize val="0"/>
            </c:dLbl>
            <c:dLbl>
              <c:idx val="24"/>
              <c:layout>
                <c:manualLayout>
                  <c:x val="0.32648762506582546"/>
                  <c:y val="2.322880796524976E-3"/>
                </c:manualLayout>
              </c:layout>
              <c:showLegendKey val="0"/>
              <c:showVal val="1"/>
              <c:showCatName val="0"/>
              <c:showSerName val="0"/>
              <c:showPercent val="0"/>
              <c:showBubbleSize val="0"/>
            </c:dLbl>
            <c:dLbl>
              <c:idx val="25"/>
              <c:layout>
                <c:manualLayout>
                  <c:x val="0.37704054765666201"/>
                  <c:y val="0"/>
                </c:manualLayout>
              </c:layout>
              <c:tx>
                <c:rich>
                  <a:bodyPr/>
                  <a:lstStyle/>
                  <a:p>
                    <a:r>
                      <a:rPr lang="en-US" dirty="0" smtClean="0"/>
                      <a:t>13,5</a:t>
                    </a:r>
                    <a:r>
                      <a:rPr lang="en-US" baseline="0" dirty="0" smtClean="0"/>
                      <a:t> </a:t>
                    </a:r>
                    <a:r>
                      <a:rPr lang="en-US" dirty="0" smtClean="0"/>
                      <a:t>%</a:t>
                    </a:r>
                    <a:endParaRPr lang="en-US" dirty="0"/>
                  </a:p>
                </c:rich>
              </c:tx>
              <c:showLegendKey val="0"/>
              <c:showVal val="1"/>
              <c:showCatName val="0"/>
              <c:showSerName val="0"/>
              <c:showPercent val="0"/>
              <c:showBubbleSize val="0"/>
            </c:dLbl>
            <c:txPr>
              <a:bodyPr/>
              <a:lstStyle/>
              <a:p>
                <a:pPr>
                  <a:defRPr>
                    <a:latin typeface="Calibri" pitchFamily="34" charset="0"/>
                    <a:cs typeface="Calibri" pitchFamily="34" charset="0"/>
                  </a:defRPr>
                </a:pPr>
                <a:endParaRPr lang="fr-FR"/>
              </a:p>
            </c:txPr>
            <c:showLegendKey val="0"/>
            <c:showVal val="1"/>
            <c:showCatName val="0"/>
            <c:showSerName val="0"/>
            <c:showPercent val="0"/>
            <c:showBubbleSize val="0"/>
            <c:showLeaderLines val="0"/>
          </c:dLbls>
          <c:cat>
            <c:multiLvlStrRef>
              <c:f>Feuil5!$A$11:$B$36</c:f>
              <c:multiLvlStrCache>
                <c:ptCount val="26"/>
                <c:lvl>
                  <c:pt idx="0">
                    <c:v>Autre</c:v>
                  </c:pt>
                  <c:pt idx="1">
                    <c:v>DVD</c:v>
                  </c:pt>
                  <c:pt idx="2">
                    <c:v>Paris Musées</c:v>
                  </c:pt>
                  <c:pt idx="3">
                    <c:v>DU</c:v>
                  </c:pt>
                  <c:pt idx="4">
                    <c:v>DRH</c:v>
                  </c:pt>
                  <c:pt idx="5">
                    <c:v>DSTI</c:v>
                  </c:pt>
                  <c:pt idx="6">
                    <c:v>DPE</c:v>
                  </c:pt>
                  <c:pt idx="7">
                    <c:v>DPP</c:v>
                  </c:pt>
                  <c:pt idx="8">
                    <c:v>DLH</c:v>
                  </c:pt>
                  <c:pt idx="9">
                    <c:v>DPA</c:v>
                  </c:pt>
                  <c:pt idx="10">
                    <c:v>DJS</c:v>
                  </c:pt>
                  <c:pt idx="11">
                    <c:v>DICOM</c:v>
                  </c:pt>
                  <c:pt idx="12">
                    <c:v>DILT</c:v>
                  </c:pt>
                  <c:pt idx="13">
                    <c:v>DFA</c:v>
                  </c:pt>
                  <c:pt idx="14">
                    <c:v>DEVE</c:v>
                  </c:pt>
                  <c:pt idx="15">
                    <c:v>DDEEES</c:v>
                  </c:pt>
                  <c:pt idx="16">
                    <c:v>DDCT</c:v>
                  </c:pt>
                  <c:pt idx="17">
                    <c:v>DASCO</c:v>
                  </c:pt>
                  <c:pt idx="18">
                    <c:v>DAC</c:v>
                  </c:pt>
                  <c:pt idx="19">
                    <c:v>DAJ</c:v>
                  </c:pt>
                  <c:pt idx="20">
                    <c:v>IG</c:v>
                  </c:pt>
                  <c:pt idx="21">
                    <c:v>SG</c:v>
                  </c:pt>
                  <c:pt idx="22">
                    <c:v>BURCAB</c:v>
                  </c:pt>
                  <c:pt idx="23">
                    <c:v>CASVP</c:v>
                  </c:pt>
                  <c:pt idx="24">
                    <c:v>DFPE</c:v>
                  </c:pt>
                  <c:pt idx="25">
                    <c:v>DASES</c:v>
                  </c:pt>
                </c:lvl>
                <c:lvl>
                  <c:pt idx="0">
                    <c:v>Direction</c:v>
                  </c:pt>
                </c:lvl>
              </c:multiLvlStrCache>
            </c:multiLvlStrRef>
          </c:cat>
          <c:val>
            <c:numRef>
              <c:f>Feuil5!$C$11:$C$36</c:f>
              <c:numCache>
                <c:formatCode>0.00%</c:formatCode>
                <c:ptCount val="26"/>
                <c:pt idx="0">
                  <c:v>1.2999999999999998E-2</c:v>
                </c:pt>
                <c:pt idx="1">
                  <c:v>3.000000000000007E-3</c:v>
                </c:pt>
                <c:pt idx="2">
                  <c:v>3.000000000000007E-3</c:v>
                </c:pt>
                <c:pt idx="3">
                  <c:v>5.000000000000007E-3</c:v>
                </c:pt>
                <c:pt idx="4">
                  <c:v>9.0000000000000253E-3</c:v>
                </c:pt>
                <c:pt idx="5">
                  <c:v>9.0000000000000253E-3</c:v>
                </c:pt>
                <c:pt idx="6" formatCode="0%">
                  <c:v>1.0000000000000018E-2</c:v>
                </c:pt>
                <c:pt idx="7">
                  <c:v>1.2000000000000018E-2</c:v>
                </c:pt>
                <c:pt idx="8">
                  <c:v>1.6000000000000032E-2</c:v>
                </c:pt>
                <c:pt idx="9">
                  <c:v>1.6000000000000032E-2</c:v>
                </c:pt>
                <c:pt idx="10">
                  <c:v>1.7000000000000043E-2</c:v>
                </c:pt>
                <c:pt idx="11">
                  <c:v>1.9000000000000027E-2</c:v>
                </c:pt>
                <c:pt idx="12">
                  <c:v>2.300000000000001E-2</c:v>
                </c:pt>
                <c:pt idx="13">
                  <c:v>3.1000000000000055E-2</c:v>
                </c:pt>
                <c:pt idx="14">
                  <c:v>3.5000000000000052E-2</c:v>
                </c:pt>
                <c:pt idx="15">
                  <c:v>3.6000000000000053E-2</c:v>
                </c:pt>
                <c:pt idx="16">
                  <c:v>4.2000000000000072E-2</c:v>
                </c:pt>
                <c:pt idx="17">
                  <c:v>4.9000000000000099E-2</c:v>
                </c:pt>
                <c:pt idx="18" formatCode="0%">
                  <c:v>5.0000000000000072E-2</c:v>
                </c:pt>
                <c:pt idx="19" formatCode="0%">
                  <c:v>5.0000000000000072E-2</c:v>
                </c:pt>
                <c:pt idx="20" formatCode="0%">
                  <c:v>6.0000000000000095E-2</c:v>
                </c:pt>
                <c:pt idx="21">
                  <c:v>7.1000000000000021E-2</c:v>
                </c:pt>
                <c:pt idx="22">
                  <c:v>7.6000000000000095E-2</c:v>
                </c:pt>
                <c:pt idx="23">
                  <c:v>8.9000000000000176E-2</c:v>
                </c:pt>
                <c:pt idx="24" formatCode="0%">
                  <c:v>0.12000000000000002</c:v>
                </c:pt>
                <c:pt idx="25">
                  <c:v>0.13500000000000001</c:v>
                </c:pt>
              </c:numCache>
            </c:numRef>
          </c:val>
        </c:ser>
        <c:dLbls>
          <c:showLegendKey val="0"/>
          <c:showVal val="1"/>
          <c:showCatName val="0"/>
          <c:showSerName val="0"/>
          <c:showPercent val="0"/>
          <c:showBubbleSize val="0"/>
        </c:dLbls>
        <c:gapWidth val="95"/>
        <c:overlap val="100"/>
        <c:axId val="75432320"/>
        <c:axId val="75481088"/>
      </c:barChart>
      <c:catAx>
        <c:axId val="75432320"/>
        <c:scaling>
          <c:orientation val="minMax"/>
        </c:scaling>
        <c:delete val="0"/>
        <c:axPos val="l"/>
        <c:majorTickMark val="none"/>
        <c:minorTickMark val="none"/>
        <c:tickLblPos val="nextTo"/>
        <c:txPr>
          <a:bodyPr/>
          <a:lstStyle/>
          <a:p>
            <a:pPr>
              <a:defRPr>
                <a:latin typeface="Calibri" pitchFamily="34" charset="0"/>
                <a:cs typeface="Calibri" pitchFamily="34" charset="0"/>
              </a:defRPr>
            </a:pPr>
            <a:endParaRPr lang="fr-FR"/>
          </a:p>
        </c:txPr>
        <c:crossAx val="75481088"/>
        <c:crosses val="autoZero"/>
        <c:auto val="1"/>
        <c:lblAlgn val="ctr"/>
        <c:lblOffset val="100"/>
        <c:noMultiLvlLbl val="0"/>
      </c:catAx>
      <c:valAx>
        <c:axId val="75481088"/>
        <c:scaling>
          <c:orientation val="minMax"/>
        </c:scaling>
        <c:delete val="1"/>
        <c:axPos val="b"/>
        <c:numFmt formatCode="0.00%" sourceLinked="1"/>
        <c:majorTickMark val="none"/>
        <c:minorTickMark val="none"/>
        <c:tickLblPos val="none"/>
        <c:crossAx val="75432320"/>
        <c:crosses val="autoZero"/>
        <c:crossBetween val="between"/>
      </c:valAx>
      <c:spPr>
        <a:ln>
          <a:noFill/>
        </a:ln>
      </c:spPr>
    </c:plotArea>
    <c:plotVisOnly val="1"/>
    <c:dispBlanksAs val="gap"/>
    <c:showDLblsOverMax val="0"/>
  </c:chart>
  <c:spPr>
    <a:ln>
      <a:solidFill>
        <a:schemeClr val="bg1">
          <a:lumMod val="65000"/>
        </a:schemeClr>
      </a:solidFill>
    </a:ln>
  </c:sp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0"/>
    <c:plotArea>
      <c:layout>
        <c:manualLayout>
          <c:layoutTarget val="inner"/>
          <c:xMode val="edge"/>
          <c:yMode val="edge"/>
          <c:x val="0.31223161896740181"/>
          <c:y val="0.13878567913385817"/>
          <c:w val="0.66315272309711282"/>
          <c:h val="0.62452509842520054"/>
        </c:manualLayout>
      </c:layout>
      <c:barChart>
        <c:barDir val="bar"/>
        <c:grouping val="clustered"/>
        <c:varyColors val="0"/>
        <c:ser>
          <c:idx val="0"/>
          <c:order val="0"/>
          <c:tx>
            <c:strRef>
              <c:f>Feuil1!$B$1</c:f>
              <c:strCache>
                <c:ptCount val="1"/>
                <c:pt idx="0">
                  <c:v>Pas d'avis</c:v>
                </c:pt>
              </c:strCache>
            </c:strRef>
          </c:tx>
          <c:spPr>
            <a:solidFill>
              <a:schemeClr val="bg1">
                <a:lumMod val="75000"/>
              </a:schemeClr>
            </a:solidFill>
          </c:spPr>
          <c:invertIfNegative val="0"/>
          <c:dLbls>
            <c:dLbl>
              <c:idx val="0"/>
              <c:layout>
                <c:manualLayout>
                  <c:x val="-2.6660474417571214E-2"/>
                  <c:y val="0"/>
                </c:manualLayout>
              </c:layout>
              <c:tx>
                <c:rich>
                  <a:bodyPr/>
                  <a:lstStyle/>
                  <a:p>
                    <a:r>
                      <a:rPr lang="en-US" dirty="0" smtClean="0">
                        <a:latin typeface="Calibri" pitchFamily="34" charset="0"/>
                        <a:cs typeface="Calibri" pitchFamily="34" charset="0"/>
                      </a:rPr>
                      <a:t>1</a:t>
                    </a:r>
                    <a:r>
                      <a:rPr lang="en-US" dirty="0" smtClean="0"/>
                      <a:t>,5</a:t>
                    </a:r>
                    <a:r>
                      <a:rPr lang="en-US" baseline="0" dirty="0" smtClean="0"/>
                      <a:t>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Vacances adultes</c:v>
                </c:pt>
              </c:strCache>
            </c:strRef>
          </c:cat>
          <c:val>
            <c:numRef>
              <c:f>Feuil1!$B$2</c:f>
              <c:numCache>
                <c:formatCode>General</c:formatCode>
                <c:ptCount val="1"/>
                <c:pt idx="0">
                  <c:v>1.6</c:v>
                </c:pt>
              </c:numCache>
            </c:numRef>
          </c:val>
        </c:ser>
        <c:ser>
          <c:idx val="1"/>
          <c:order val="1"/>
          <c:tx>
            <c:strRef>
              <c:f>Feuil1!$C$1</c:f>
              <c:strCache>
                <c:ptCount val="1"/>
                <c:pt idx="0">
                  <c:v>J'ai été déçu-e par la qualité du service offert</c:v>
                </c:pt>
              </c:strCache>
            </c:strRef>
          </c:tx>
          <c:spPr>
            <a:solidFill>
              <a:srgbClr val="FF0000"/>
            </a:solidFill>
          </c:spPr>
          <c:invertIfNegative val="0"/>
          <c:dLbls>
            <c:dLbl>
              <c:idx val="0"/>
              <c:layout>
                <c:manualLayout>
                  <c:x val="-9.0235451874856265E-2"/>
                  <c:y val="6.2500000000000082E-3"/>
                </c:manualLayout>
              </c:layout>
              <c:tx>
                <c:rich>
                  <a:bodyPr/>
                  <a:lstStyle/>
                  <a:p>
                    <a:r>
                      <a:rPr lang="en-US" smtClean="0">
                        <a:latin typeface="Calibri" pitchFamily="34" charset="0"/>
                        <a:cs typeface="Calibri" pitchFamily="34" charset="0"/>
                      </a:rPr>
                      <a:t>8</a:t>
                    </a:r>
                    <a:r>
                      <a:rPr lang="en-US" smtClean="0"/>
                      <a:t>,4 %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Vacances adultes</c:v>
                </c:pt>
              </c:strCache>
            </c:strRef>
          </c:cat>
          <c:val>
            <c:numRef>
              <c:f>Feuil1!$C$2</c:f>
              <c:numCache>
                <c:formatCode>General</c:formatCode>
                <c:ptCount val="1"/>
                <c:pt idx="0">
                  <c:v>8.5</c:v>
                </c:pt>
              </c:numCache>
            </c:numRef>
          </c:val>
        </c:ser>
        <c:ser>
          <c:idx val="2"/>
          <c:order val="2"/>
          <c:tx>
            <c:strRef>
              <c:f>Feuil1!$D$1</c:f>
              <c:strCache>
                <c:ptCount val="1"/>
                <c:pt idx="0">
                  <c:v>Elle pourrait être améliorée</c:v>
                </c:pt>
              </c:strCache>
            </c:strRef>
          </c:tx>
          <c:spPr>
            <a:solidFill>
              <a:schemeClr val="accent3"/>
            </a:solidFill>
          </c:spPr>
          <c:invertIfNegative val="0"/>
          <c:dLbls>
            <c:dLbl>
              <c:idx val="0"/>
              <c:layout>
                <c:manualLayout>
                  <c:x val="-0.23994426975814093"/>
                  <c:y val="-3.1250000000000041E-3"/>
                </c:manualLayout>
              </c:layout>
              <c:tx>
                <c:rich>
                  <a:bodyPr/>
                  <a:lstStyle/>
                  <a:p>
                    <a:r>
                      <a:rPr lang="en-US" dirty="0" smtClean="0">
                        <a:latin typeface="Calibri" pitchFamily="34" charset="0"/>
                        <a:cs typeface="Calibri" pitchFamily="34" charset="0"/>
                      </a:rPr>
                      <a:t>4</a:t>
                    </a:r>
                    <a:r>
                      <a:rPr lang="en-US" dirty="0" smtClean="0"/>
                      <a:t>0 %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Vacances adultes</c:v>
                </c:pt>
              </c:strCache>
            </c:strRef>
          </c:cat>
          <c:val>
            <c:numRef>
              <c:f>Feuil1!$D$2</c:f>
              <c:numCache>
                <c:formatCode>General</c:formatCode>
                <c:ptCount val="1"/>
                <c:pt idx="0">
                  <c:v>39.9</c:v>
                </c:pt>
              </c:numCache>
            </c:numRef>
          </c:val>
        </c:ser>
        <c:ser>
          <c:idx val="3"/>
          <c:order val="3"/>
          <c:tx>
            <c:strRef>
              <c:f>Feuil1!$E$1</c:f>
              <c:strCache>
                <c:ptCount val="1"/>
                <c:pt idx="0">
                  <c:v>Elle a pleinement correspondu à mes attentes</c:v>
                </c:pt>
              </c:strCache>
            </c:strRef>
          </c:tx>
          <c:spPr>
            <a:solidFill>
              <a:srgbClr val="B9CC00"/>
            </a:solidFill>
          </c:spPr>
          <c:invertIfNegative val="0"/>
          <c:dLbls>
            <c:dLbl>
              <c:idx val="0"/>
              <c:layout>
                <c:manualLayout>
                  <c:x val="-0.34043375025513917"/>
                  <c:y val="3.1250000000000041E-3"/>
                </c:manualLayout>
              </c:layout>
              <c:tx>
                <c:rich>
                  <a:bodyPr/>
                  <a:lstStyle/>
                  <a:p>
                    <a:r>
                      <a:rPr lang="en-US" dirty="0" smtClean="0">
                        <a:latin typeface="Calibri" pitchFamily="34" charset="0"/>
                        <a:cs typeface="Calibri" pitchFamily="34" charset="0"/>
                      </a:rPr>
                      <a:t>5</a:t>
                    </a:r>
                    <a:r>
                      <a:rPr lang="en-US" dirty="0" smtClean="0"/>
                      <a:t>0 %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Vacances adultes</c:v>
                </c:pt>
              </c:strCache>
            </c:strRef>
          </c:cat>
          <c:val>
            <c:numRef>
              <c:f>Feuil1!$E$2</c:f>
              <c:numCache>
                <c:formatCode>General</c:formatCode>
                <c:ptCount val="1"/>
                <c:pt idx="0">
                  <c:v>50.1</c:v>
                </c:pt>
              </c:numCache>
            </c:numRef>
          </c:val>
        </c:ser>
        <c:dLbls>
          <c:showLegendKey val="0"/>
          <c:showVal val="1"/>
          <c:showCatName val="0"/>
          <c:showSerName val="0"/>
          <c:showPercent val="0"/>
          <c:showBubbleSize val="0"/>
        </c:dLbls>
        <c:gapWidth val="75"/>
        <c:axId val="33786880"/>
        <c:axId val="33813248"/>
      </c:barChart>
      <c:catAx>
        <c:axId val="33786880"/>
        <c:scaling>
          <c:orientation val="minMax"/>
        </c:scaling>
        <c:delete val="0"/>
        <c:axPos val="l"/>
        <c:majorTickMark val="none"/>
        <c:minorTickMark val="none"/>
        <c:tickLblPos val="nextTo"/>
        <c:txPr>
          <a:bodyPr/>
          <a:lstStyle/>
          <a:p>
            <a:pPr>
              <a:defRPr sz="1200">
                <a:latin typeface="Calibri" pitchFamily="34" charset="0"/>
                <a:cs typeface="Calibri" pitchFamily="34" charset="0"/>
              </a:defRPr>
            </a:pPr>
            <a:endParaRPr lang="fr-FR"/>
          </a:p>
        </c:txPr>
        <c:crossAx val="33813248"/>
        <c:crosses val="autoZero"/>
        <c:auto val="1"/>
        <c:lblAlgn val="ctr"/>
        <c:lblOffset val="100"/>
        <c:noMultiLvlLbl val="0"/>
      </c:catAx>
      <c:valAx>
        <c:axId val="33813248"/>
        <c:scaling>
          <c:orientation val="minMax"/>
        </c:scaling>
        <c:delete val="1"/>
        <c:axPos val="b"/>
        <c:numFmt formatCode="General" sourceLinked="1"/>
        <c:majorTickMark val="none"/>
        <c:minorTickMark val="none"/>
        <c:tickLblPos val="none"/>
        <c:crossAx val="33786880"/>
        <c:crosses val="autoZero"/>
        <c:crossBetween val="between"/>
      </c:valAx>
    </c:plotArea>
    <c:legend>
      <c:legendPos val="b"/>
      <c:layout>
        <c:manualLayout>
          <c:xMode val="edge"/>
          <c:yMode val="edge"/>
          <c:x val="0.46284036915794957"/>
          <c:y val="0.74186368110236156"/>
          <c:w val="0.52549652105838351"/>
          <c:h val="0.23626131889763832"/>
        </c:manualLayout>
      </c:layout>
      <c:overlay val="0"/>
      <c:txPr>
        <a:bodyPr/>
        <a:lstStyle/>
        <a:p>
          <a:pPr>
            <a:defRPr sz="1200">
              <a:latin typeface="Calibri" pitchFamily="34" charset="0"/>
              <a:cs typeface="Calibri" pitchFamily="34" charset="0"/>
            </a:defRPr>
          </a:pPr>
          <a:endParaRPr lang="fr-FR"/>
        </a:p>
      </c:txPr>
    </c:legend>
    <c:plotVisOnly val="1"/>
    <c:dispBlanksAs val="gap"/>
    <c:showDLblsOverMax val="0"/>
  </c:chart>
  <c:spPr>
    <a:ln>
      <a:solidFill>
        <a:schemeClr val="bg1">
          <a:lumMod val="65000"/>
        </a:schemeClr>
      </a:solidFill>
    </a:ln>
  </c:spPr>
  <c:txPr>
    <a:bodyPr/>
    <a:lstStyle/>
    <a:p>
      <a:pPr>
        <a:defRPr sz="1800"/>
      </a:pPr>
      <a:endParaRPr lang="fr-FR"/>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0"/>
    <c:plotArea>
      <c:layout>
        <c:manualLayout>
          <c:layoutTarget val="inner"/>
          <c:xMode val="edge"/>
          <c:yMode val="edge"/>
          <c:x val="0.31223161896740181"/>
          <c:y val="0.12316067913385829"/>
          <c:w val="0.66315272309711282"/>
          <c:h val="0.62452509842520065"/>
        </c:manualLayout>
      </c:layout>
      <c:barChart>
        <c:barDir val="bar"/>
        <c:grouping val="clustered"/>
        <c:varyColors val="0"/>
        <c:ser>
          <c:idx val="0"/>
          <c:order val="0"/>
          <c:tx>
            <c:strRef>
              <c:f>'Feuil1'!$B$1</c:f>
              <c:strCache>
                <c:ptCount val="1"/>
                <c:pt idx="0">
                  <c:v>Pas d'avis</c:v>
                </c:pt>
              </c:strCache>
            </c:strRef>
          </c:tx>
          <c:spPr>
            <a:solidFill>
              <a:schemeClr val="bg1">
                <a:lumMod val="75000"/>
              </a:schemeClr>
            </a:solidFill>
          </c:spPr>
          <c:invertIfNegative val="0"/>
          <c:dLbls>
            <c:dLbl>
              <c:idx val="0"/>
              <c:layout>
                <c:manualLayout>
                  <c:x val="-4.7168531661856694E-2"/>
                  <c:y val="0"/>
                </c:manualLayout>
              </c:layout>
              <c:tx>
                <c:rich>
                  <a:bodyPr/>
                  <a:lstStyle/>
                  <a:p>
                    <a:r>
                      <a:rPr lang="en-US" smtClean="0">
                        <a:latin typeface="Calibri" pitchFamily="34" charset="0"/>
                        <a:cs typeface="Calibri" pitchFamily="34" charset="0"/>
                      </a:rPr>
                      <a:t>3</a:t>
                    </a:r>
                    <a:r>
                      <a:rPr lang="en-US" smtClean="0"/>
                      <a:t>,7 %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Vacances en Direct</c:v>
                </c:pt>
              </c:strCache>
            </c:strRef>
          </c:cat>
          <c:val>
            <c:numRef>
              <c:f>'Feuil1'!$B$2</c:f>
              <c:numCache>
                <c:formatCode>General</c:formatCode>
                <c:ptCount val="1"/>
                <c:pt idx="0">
                  <c:v>3.5</c:v>
                </c:pt>
              </c:numCache>
            </c:numRef>
          </c:val>
        </c:ser>
        <c:ser>
          <c:idx val="1"/>
          <c:order val="1"/>
          <c:tx>
            <c:strRef>
              <c:f>'Feuil1'!$C$1</c:f>
              <c:strCache>
                <c:ptCount val="1"/>
                <c:pt idx="0">
                  <c:v>J'ai été déçu-e par la qualité du service offert</c:v>
                </c:pt>
              </c:strCache>
            </c:strRef>
          </c:tx>
          <c:spPr>
            <a:solidFill>
              <a:srgbClr val="FF0000"/>
            </a:solidFill>
          </c:spPr>
          <c:invertIfNegative val="0"/>
          <c:dLbls>
            <c:dLbl>
              <c:idx val="0"/>
              <c:layout>
                <c:manualLayout>
                  <c:x val="-7.9981423252713638E-2"/>
                  <c:y val="6.2500000000000082E-3"/>
                </c:manualLayout>
              </c:layout>
              <c:tx>
                <c:rich>
                  <a:bodyPr/>
                  <a:lstStyle/>
                  <a:p>
                    <a:r>
                      <a:rPr lang="en-US" smtClean="0">
                        <a:latin typeface="Calibri" pitchFamily="34" charset="0"/>
                        <a:cs typeface="Calibri" pitchFamily="34" charset="0"/>
                      </a:rPr>
                      <a:t>6</a:t>
                    </a:r>
                    <a:r>
                      <a:rPr lang="en-US" smtClean="0"/>
                      <a:t>,2 %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Vacances en Direct</c:v>
                </c:pt>
              </c:strCache>
            </c:strRef>
          </c:cat>
          <c:val>
            <c:numRef>
              <c:f>'Feuil1'!$C$2</c:f>
              <c:numCache>
                <c:formatCode>General</c:formatCode>
                <c:ptCount val="1"/>
                <c:pt idx="0">
                  <c:v>6.5</c:v>
                </c:pt>
              </c:numCache>
            </c:numRef>
          </c:val>
        </c:ser>
        <c:ser>
          <c:idx val="2"/>
          <c:order val="2"/>
          <c:tx>
            <c:strRef>
              <c:f>'Feuil1'!$D$1</c:f>
              <c:strCache>
                <c:ptCount val="1"/>
                <c:pt idx="0">
                  <c:v>Elle pourrait être améliorée</c:v>
                </c:pt>
              </c:strCache>
            </c:strRef>
          </c:tx>
          <c:spPr>
            <a:solidFill>
              <a:schemeClr val="accent3"/>
            </a:solidFill>
          </c:spPr>
          <c:invertIfNegative val="0"/>
          <c:dLbls>
            <c:dLbl>
              <c:idx val="0"/>
              <c:layout>
                <c:manualLayout>
                  <c:x val="-0.26250313272685472"/>
                  <c:y val="-3.1250000000000041E-3"/>
                </c:manualLayout>
              </c:layout>
              <c:tx>
                <c:rich>
                  <a:bodyPr/>
                  <a:lstStyle/>
                  <a:p>
                    <a:r>
                      <a:rPr lang="en-US" dirty="0" smtClean="0">
                        <a:latin typeface="Calibri" pitchFamily="34" charset="0"/>
                        <a:cs typeface="Calibri" pitchFamily="34" charset="0"/>
                      </a:rPr>
                      <a:t>4</a:t>
                    </a:r>
                    <a:r>
                      <a:rPr lang="en-US" dirty="0" smtClean="0"/>
                      <a:t>4,1 %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Vacances en Direct</c:v>
                </c:pt>
              </c:strCache>
            </c:strRef>
          </c:cat>
          <c:val>
            <c:numRef>
              <c:f>'Feuil1'!$D$2</c:f>
              <c:numCache>
                <c:formatCode>General</c:formatCode>
                <c:ptCount val="1"/>
                <c:pt idx="0">
                  <c:v>44</c:v>
                </c:pt>
              </c:numCache>
            </c:numRef>
          </c:val>
        </c:ser>
        <c:ser>
          <c:idx val="3"/>
          <c:order val="3"/>
          <c:tx>
            <c:strRef>
              <c:f>'Feuil1'!$E$1</c:f>
              <c:strCache>
                <c:ptCount val="1"/>
                <c:pt idx="0">
                  <c:v>Elle a pleinement correspondu à mes attentes</c:v>
                </c:pt>
              </c:strCache>
            </c:strRef>
          </c:tx>
          <c:spPr>
            <a:solidFill>
              <a:srgbClr val="B9CC00"/>
            </a:solidFill>
          </c:spPr>
          <c:invertIfNegative val="0"/>
          <c:dLbls>
            <c:dLbl>
              <c:idx val="0"/>
              <c:layout>
                <c:manualLayout>
                  <c:x val="-0.28506199569556923"/>
                  <c:y val="3.1250000000000041E-3"/>
                </c:manualLayout>
              </c:layout>
              <c:tx>
                <c:rich>
                  <a:bodyPr/>
                  <a:lstStyle/>
                  <a:p>
                    <a:r>
                      <a:rPr lang="en-US" smtClean="0">
                        <a:latin typeface="Calibri" pitchFamily="34" charset="0"/>
                        <a:cs typeface="Calibri" pitchFamily="34" charset="0"/>
                      </a:rPr>
                      <a:t>4</a:t>
                    </a:r>
                    <a:r>
                      <a:rPr lang="en-US" smtClean="0"/>
                      <a:t>6 %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Vacances en Direct</c:v>
                </c:pt>
              </c:strCache>
            </c:strRef>
          </c:cat>
          <c:val>
            <c:numRef>
              <c:f>'Feuil1'!$E$2</c:f>
              <c:numCache>
                <c:formatCode>General</c:formatCode>
                <c:ptCount val="1"/>
                <c:pt idx="0">
                  <c:v>46.1</c:v>
                </c:pt>
              </c:numCache>
            </c:numRef>
          </c:val>
        </c:ser>
        <c:dLbls>
          <c:showLegendKey val="0"/>
          <c:showVal val="1"/>
          <c:showCatName val="0"/>
          <c:showSerName val="0"/>
          <c:showPercent val="0"/>
          <c:showBubbleSize val="0"/>
        </c:dLbls>
        <c:gapWidth val="75"/>
        <c:axId val="33860224"/>
        <c:axId val="33870208"/>
      </c:barChart>
      <c:catAx>
        <c:axId val="33860224"/>
        <c:scaling>
          <c:orientation val="minMax"/>
        </c:scaling>
        <c:delete val="0"/>
        <c:axPos val="l"/>
        <c:majorTickMark val="none"/>
        <c:minorTickMark val="none"/>
        <c:tickLblPos val="nextTo"/>
        <c:txPr>
          <a:bodyPr/>
          <a:lstStyle/>
          <a:p>
            <a:pPr>
              <a:defRPr sz="1200">
                <a:latin typeface="Calibri" pitchFamily="34" charset="0"/>
                <a:cs typeface="Calibri" pitchFamily="34" charset="0"/>
              </a:defRPr>
            </a:pPr>
            <a:endParaRPr lang="fr-FR"/>
          </a:p>
        </c:txPr>
        <c:crossAx val="33870208"/>
        <c:crosses val="autoZero"/>
        <c:auto val="1"/>
        <c:lblAlgn val="ctr"/>
        <c:lblOffset val="100"/>
        <c:noMultiLvlLbl val="0"/>
      </c:catAx>
      <c:valAx>
        <c:axId val="33870208"/>
        <c:scaling>
          <c:orientation val="minMax"/>
        </c:scaling>
        <c:delete val="1"/>
        <c:axPos val="b"/>
        <c:numFmt formatCode="General" sourceLinked="1"/>
        <c:majorTickMark val="none"/>
        <c:minorTickMark val="none"/>
        <c:tickLblPos val="none"/>
        <c:crossAx val="33860224"/>
        <c:crosses val="autoZero"/>
        <c:crossBetween val="between"/>
      </c:valAx>
    </c:plotArea>
    <c:legend>
      <c:legendPos val="b"/>
      <c:layout>
        <c:manualLayout>
          <c:xMode val="edge"/>
          <c:yMode val="edge"/>
          <c:x val="0.46284036915794957"/>
          <c:y val="0.76061368110236216"/>
          <c:w val="0.52549652105838351"/>
          <c:h val="0.23626131889763832"/>
        </c:manualLayout>
      </c:layout>
      <c:overlay val="0"/>
      <c:txPr>
        <a:bodyPr/>
        <a:lstStyle/>
        <a:p>
          <a:pPr>
            <a:defRPr sz="1200">
              <a:latin typeface="Calibri" pitchFamily="34" charset="0"/>
              <a:cs typeface="Calibri" pitchFamily="34" charset="0"/>
            </a:defRPr>
          </a:pPr>
          <a:endParaRPr lang="fr-FR"/>
        </a:p>
      </c:txPr>
    </c:legend>
    <c:plotVisOnly val="1"/>
    <c:dispBlanksAs val="gap"/>
    <c:showDLblsOverMax val="0"/>
  </c:chart>
  <c:spPr>
    <a:ln>
      <a:solidFill>
        <a:schemeClr val="bg1">
          <a:lumMod val="65000"/>
        </a:schemeClr>
      </a:solidFill>
    </a:ln>
  </c:spPr>
  <c:txPr>
    <a:bodyPr/>
    <a:lstStyle/>
    <a:p>
      <a:pPr>
        <a:defRPr sz="1800"/>
      </a:pPr>
      <a:endParaRPr lang="fr-FR"/>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barChart>
        <c:barDir val="col"/>
        <c:grouping val="clustered"/>
        <c:varyColors val="0"/>
        <c:ser>
          <c:idx val="0"/>
          <c:order val="0"/>
          <c:tx>
            <c:strRef>
              <c:f>Feuil1!$B$1</c:f>
              <c:strCache>
                <c:ptCount val="1"/>
                <c:pt idx="0">
                  <c:v>Offre Loisirs</c:v>
                </c:pt>
              </c:strCache>
            </c:strRef>
          </c:tx>
          <c:spPr>
            <a:solidFill>
              <a:srgbClr val="0070C0"/>
            </a:solidFill>
          </c:spPr>
          <c:invertIfNegative val="0"/>
          <c:dLbls>
            <c:dLbl>
              <c:idx val="0"/>
              <c:layout/>
              <c:tx>
                <c:rich>
                  <a:bodyPr/>
                  <a:lstStyle/>
                  <a:p>
                    <a:r>
                      <a:rPr lang="en-US" smtClean="0">
                        <a:latin typeface="Calibri" pitchFamily="34" charset="0"/>
                        <a:cs typeface="Calibri" pitchFamily="34" charset="0"/>
                      </a:rPr>
                      <a:t>8</a:t>
                    </a:r>
                    <a:r>
                      <a:rPr lang="en-US" smtClean="0"/>
                      <a:t>7,6 %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Probabilité d'utiliser à nouveau les offres de l'AGOSPAP</c:v>
                </c:pt>
              </c:strCache>
            </c:strRef>
          </c:cat>
          <c:val>
            <c:numRef>
              <c:f>Feuil1!$B$2</c:f>
              <c:numCache>
                <c:formatCode>General</c:formatCode>
                <c:ptCount val="1"/>
                <c:pt idx="0">
                  <c:v>87.5</c:v>
                </c:pt>
              </c:numCache>
            </c:numRef>
          </c:val>
        </c:ser>
        <c:ser>
          <c:idx val="1"/>
          <c:order val="1"/>
          <c:tx>
            <c:strRef>
              <c:f>Feuil1!$C$1</c:f>
              <c:strCache>
                <c:ptCount val="1"/>
                <c:pt idx="0">
                  <c:v>Offre Vacances en Direct</c:v>
                </c:pt>
              </c:strCache>
            </c:strRef>
          </c:tx>
          <c:spPr>
            <a:solidFill>
              <a:srgbClr val="7030A0"/>
            </a:solidFill>
          </c:spPr>
          <c:invertIfNegative val="0"/>
          <c:dLbls>
            <c:dLbl>
              <c:idx val="0"/>
              <c:layout/>
              <c:tx>
                <c:rich>
                  <a:bodyPr/>
                  <a:lstStyle/>
                  <a:p>
                    <a:r>
                      <a:rPr lang="en-US" smtClean="0">
                        <a:latin typeface="Calibri" pitchFamily="34" charset="0"/>
                        <a:cs typeface="Calibri" pitchFamily="34" charset="0"/>
                      </a:rPr>
                      <a:t>8</a:t>
                    </a:r>
                    <a:r>
                      <a:rPr lang="en-US" smtClean="0"/>
                      <a:t>3,4 %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Probabilité d'utiliser à nouveau les offres de l'AGOSPAP</c:v>
                </c:pt>
              </c:strCache>
            </c:strRef>
          </c:cat>
          <c:val>
            <c:numRef>
              <c:f>Feuil1!$C$2</c:f>
              <c:numCache>
                <c:formatCode>General</c:formatCode>
                <c:ptCount val="1"/>
                <c:pt idx="0">
                  <c:v>83.2</c:v>
                </c:pt>
              </c:numCache>
            </c:numRef>
          </c:val>
        </c:ser>
        <c:ser>
          <c:idx val="2"/>
          <c:order val="2"/>
          <c:tx>
            <c:strRef>
              <c:f>Feuil1!$D$1</c:f>
              <c:strCache>
                <c:ptCount val="1"/>
                <c:pt idx="0">
                  <c:v>Offre Vacances adultes</c:v>
                </c:pt>
              </c:strCache>
            </c:strRef>
          </c:tx>
          <c:spPr>
            <a:solidFill>
              <a:srgbClr val="B9CC00"/>
            </a:solidFill>
          </c:spPr>
          <c:invertIfNegative val="0"/>
          <c:dLbls>
            <c:dLbl>
              <c:idx val="0"/>
              <c:layout/>
              <c:tx>
                <c:rich>
                  <a:bodyPr/>
                  <a:lstStyle/>
                  <a:p>
                    <a:r>
                      <a:rPr lang="en-US" smtClean="0">
                        <a:latin typeface="Calibri" pitchFamily="34" charset="0"/>
                        <a:cs typeface="Calibri" pitchFamily="34" charset="0"/>
                      </a:rPr>
                      <a:t>8</a:t>
                    </a:r>
                    <a:r>
                      <a:rPr lang="en-US" smtClean="0"/>
                      <a:t>2,4 %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Probabilité d'utiliser à nouveau les offres de l'AGOSPAP</c:v>
                </c:pt>
              </c:strCache>
            </c:strRef>
          </c:cat>
          <c:val>
            <c:numRef>
              <c:f>Feuil1!$D$2</c:f>
              <c:numCache>
                <c:formatCode>General</c:formatCode>
                <c:ptCount val="1"/>
                <c:pt idx="0">
                  <c:v>82.5</c:v>
                </c:pt>
              </c:numCache>
            </c:numRef>
          </c:val>
        </c:ser>
        <c:ser>
          <c:idx val="3"/>
          <c:order val="3"/>
          <c:tx>
            <c:strRef>
              <c:f>Feuil1!$E$1</c:f>
              <c:strCache>
                <c:ptCount val="1"/>
                <c:pt idx="0">
                  <c:v>Offre Vacances juniors</c:v>
                </c:pt>
              </c:strCache>
            </c:strRef>
          </c:tx>
          <c:spPr>
            <a:solidFill>
              <a:srgbClr val="FF0000"/>
            </a:solidFill>
          </c:spPr>
          <c:invertIfNegative val="0"/>
          <c:dLbls>
            <c:dLbl>
              <c:idx val="0"/>
              <c:layout/>
              <c:tx>
                <c:rich>
                  <a:bodyPr/>
                  <a:lstStyle/>
                  <a:p>
                    <a:r>
                      <a:rPr lang="en-US" smtClean="0">
                        <a:latin typeface="Calibri" pitchFamily="34" charset="0"/>
                        <a:cs typeface="Calibri" pitchFamily="34" charset="0"/>
                      </a:rPr>
                      <a:t>8</a:t>
                    </a:r>
                    <a:r>
                      <a:rPr lang="en-US" smtClean="0"/>
                      <a:t>0,4 %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Probabilité d'utiliser à nouveau les offres de l'AGOSPAP</c:v>
                </c:pt>
              </c:strCache>
            </c:strRef>
          </c:cat>
          <c:val>
            <c:numRef>
              <c:f>Feuil1!$E$2</c:f>
              <c:numCache>
                <c:formatCode>General</c:formatCode>
                <c:ptCount val="1"/>
                <c:pt idx="0">
                  <c:v>79.400000000000006</c:v>
                </c:pt>
              </c:numCache>
            </c:numRef>
          </c:val>
        </c:ser>
        <c:dLbls>
          <c:showLegendKey val="0"/>
          <c:showVal val="1"/>
          <c:showCatName val="0"/>
          <c:showSerName val="0"/>
          <c:showPercent val="0"/>
          <c:showBubbleSize val="0"/>
        </c:dLbls>
        <c:gapWidth val="75"/>
        <c:axId val="33737344"/>
        <c:axId val="85197184"/>
      </c:barChart>
      <c:catAx>
        <c:axId val="33737344"/>
        <c:scaling>
          <c:orientation val="minMax"/>
        </c:scaling>
        <c:delete val="0"/>
        <c:axPos val="b"/>
        <c:majorTickMark val="none"/>
        <c:minorTickMark val="none"/>
        <c:tickLblPos val="nextTo"/>
        <c:txPr>
          <a:bodyPr/>
          <a:lstStyle/>
          <a:p>
            <a:pPr>
              <a:defRPr sz="1200">
                <a:latin typeface="Calibri" pitchFamily="34" charset="0"/>
                <a:cs typeface="Calibri" pitchFamily="34" charset="0"/>
              </a:defRPr>
            </a:pPr>
            <a:endParaRPr lang="fr-FR"/>
          </a:p>
        </c:txPr>
        <c:crossAx val="85197184"/>
        <c:crosses val="autoZero"/>
        <c:auto val="1"/>
        <c:lblAlgn val="ctr"/>
        <c:lblOffset val="100"/>
        <c:noMultiLvlLbl val="0"/>
      </c:catAx>
      <c:valAx>
        <c:axId val="85197184"/>
        <c:scaling>
          <c:orientation val="minMax"/>
          <c:max val="100"/>
          <c:min val="50"/>
        </c:scaling>
        <c:delete val="0"/>
        <c:axPos val="l"/>
        <c:numFmt formatCode="General" sourceLinked="1"/>
        <c:majorTickMark val="none"/>
        <c:minorTickMark val="none"/>
        <c:tickLblPos val="nextTo"/>
        <c:txPr>
          <a:bodyPr/>
          <a:lstStyle/>
          <a:p>
            <a:pPr>
              <a:defRPr sz="1200">
                <a:latin typeface="Calibri" pitchFamily="34" charset="0"/>
                <a:cs typeface="Calibri" pitchFamily="34" charset="0"/>
              </a:defRPr>
            </a:pPr>
            <a:endParaRPr lang="fr-FR"/>
          </a:p>
        </c:txPr>
        <c:crossAx val="33737344"/>
        <c:crosses val="autoZero"/>
        <c:crossBetween val="between"/>
      </c:valAx>
    </c:plotArea>
    <c:legend>
      <c:legendPos val="b"/>
      <c:layout/>
      <c:overlay val="0"/>
      <c:txPr>
        <a:bodyPr/>
        <a:lstStyle/>
        <a:p>
          <a:pPr>
            <a:defRPr sz="1200">
              <a:latin typeface="Calibri" pitchFamily="34" charset="0"/>
              <a:cs typeface="Calibri" pitchFamily="34" charset="0"/>
            </a:defRPr>
          </a:pPr>
          <a:endParaRPr lang="fr-FR"/>
        </a:p>
      </c:txPr>
    </c:legend>
    <c:plotVisOnly val="1"/>
    <c:dispBlanksAs val="gap"/>
    <c:showDLblsOverMax val="0"/>
  </c:chart>
  <c:spPr>
    <a:ln>
      <a:solidFill>
        <a:schemeClr val="bg1">
          <a:lumMod val="65000"/>
        </a:schemeClr>
      </a:solidFill>
    </a:ln>
  </c:spPr>
  <c:txPr>
    <a:bodyPr/>
    <a:lstStyle/>
    <a:p>
      <a:pPr>
        <a:defRPr sz="1800"/>
      </a:pPr>
      <a:endParaRPr lang="fr-FR"/>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7.2196977016391647E-2"/>
          <c:y val="7.3738681475070122E-2"/>
          <c:w val="0.88254379810030048"/>
          <c:h val="0.62478673735196455"/>
        </c:manualLayout>
      </c:layout>
      <c:barChart>
        <c:barDir val="col"/>
        <c:grouping val="clustered"/>
        <c:varyColors val="0"/>
        <c:ser>
          <c:idx val="0"/>
          <c:order val="0"/>
          <c:tx>
            <c:strRef>
              <c:f>Feuil1!$B$1</c:f>
              <c:strCache>
                <c:ptCount val="1"/>
                <c:pt idx="0">
                  <c:v>Offre Vacances juniors</c:v>
                </c:pt>
              </c:strCache>
            </c:strRef>
          </c:tx>
          <c:spPr>
            <a:solidFill>
              <a:srgbClr val="FF0000"/>
            </a:solidFill>
          </c:spPr>
          <c:invertIfNegative val="0"/>
          <c:dLbls>
            <c:dLbl>
              <c:idx val="0"/>
              <c:layout/>
              <c:tx>
                <c:rich>
                  <a:bodyPr/>
                  <a:lstStyle/>
                  <a:p>
                    <a:r>
                      <a:rPr lang="en-US" dirty="0" smtClean="0">
                        <a:latin typeface="Calibri" pitchFamily="34" charset="0"/>
                        <a:cs typeface="Calibri" pitchFamily="34" charset="0"/>
                      </a:rPr>
                      <a:t>6</a:t>
                    </a:r>
                    <a:r>
                      <a:rPr lang="en-US" dirty="0" smtClean="0"/>
                      <a:t>.2 %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numRef>
              <c:f>Feuil1!$A$2</c:f>
              <c:numCache>
                <c:formatCode>General</c:formatCode>
                <c:ptCount val="1"/>
              </c:numCache>
            </c:numRef>
          </c:cat>
          <c:val>
            <c:numRef>
              <c:f>Feuil1!$B$2</c:f>
              <c:numCache>
                <c:formatCode>General</c:formatCode>
                <c:ptCount val="1"/>
                <c:pt idx="0">
                  <c:v>6.2</c:v>
                </c:pt>
              </c:numCache>
            </c:numRef>
          </c:val>
        </c:ser>
        <c:ser>
          <c:idx val="1"/>
          <c:order val="1"/>
          <c:tx>
            <c:strRef>
              <c:f>Feuil1!$C$1</c:f>
              <c:strCache>
                <c:ptCount val="1"/>
                <c:pt idx="0">
                  <c:v>Offre Vacances adultes</c:v>
                </c:pt>
              </c:strCache>
            </c:strRef>
          </c:tx>
          <c:spPr>
            <a:solidFill>
              <a:srgbClr val="B9CC00"/>
            </a:solidFill>
          </c:spPr>
          <c:invertIfNegative val="0"/>
          <c:dLbls>
            <c:dLbl>
              <c:idx val="0"/>
              <c:layout/>
              <c:tx>
                <c:rich>
                  <a:bodyPr/>
                  <a:lstStyle/>
                  <a:p>
                    <a:r>
                      <a:rPr lang="en-US" dirty="0" smtClean="0">
                        <a:latin typeface="Calibri" pitchFamily="34" charset="0"/>
                        <a:cs typeface="Calibri" pitchFamily="34" charset="0"/>
                      </a:rPr>
                      <a:t>2</a:t>
                    </a:r>
                    <a:r>
                      <a:rPr lang="en-US" dirty="0" smtClean="0"/>
                      <a:t>.6 %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numRef>
              <c:f>Feuil1!$A$2</c:f>
              <c:numCache>
                <c:formatCode>General</c:formatCode>
                <c:ptCount val="1"/>
              </c:numCache>
            </c:numRef>
          </c:cat>
          <c:val>
            <c:numRef>
              <c:f>Feuil1!$C$2</c:f>
              <c:numCache>
                <c:formatCode>General</c:formatCode>
                <c:ptCount val="1"/>
                <c:pt idx="0">
                  <c:v>2.6</c:v>
                </c:pt>
              </c:numCache>
            </c:numRef>
          </c:val>
        </c:ser>
        <c:ser>
          <c:idx val="2"/>
          <c:order val="2"/>
          <c:tx>
            <c:strRef>
              <c:f>Feuil1!$D$1</c:f>
              <c:strCache>
                <c:ptCount val="1"/>
                <c:pt idx="0">
                  <c:v>Offre Vacances en Direct</c:v>
                </c:pt>
              </c:strCache>
            </c:strRef>
          </c:tx>
          <c:spPr>
            <a:solidFill>
              <a:srgbClr val="7030A0"/>
            </a:solidFill>
          </c:spPr>
          <c:invertIfNegative val="0"/>
          <c:dLbls>
            <c:dLbl>
              <c:idx val="0"/>
              <c:layout/>
              <c:tx>
                <c:rich>
                  <a:bodyPr/>
                  <a:lstStyle/>
                  <a:p>
                    <a:r>
                      <a:rPr lang="en-US" dirty="0" smtClean="0">
                        <a:latin typeface="Calibri" pitchFamily="34" charset="0"/>
                        <a:cs typeface="Calibri" pitchFamily="34" charset="0"/>
                      </a:rPr>
                      <a:t>2</a:t>
                    </a:r>
                    <a:r>
                      <a:rPr lang="en-US" dirty="0" smtClean="0"/>
                      <a:t>.1 %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numRef>
              <c:f>Feuil1!$A$2</c:f>
              <c:numCache>
                <c:formatCode>General</c:formatCode>
                <c:ptCount val="1"/>
              </c:numCache>
            </c:numRef>
          </c:cat>
          <c:val>
            <c:numRef>
              <c:f>Feuil1!$D$2</c:f>
              <c:numCache>
                <c:formatCode>General</c:formatCode>
                <c:ptCount val="1"/>
                <c:pt idx="0">
                  <c:v>2.1</c:v>
                </c:pt>
              </c:numCache>
            </c:numRef>
          </c:val>
        </c:ser>
        <c:ser>
          <c:idx val="3"/>
          <c:order val="3"/>
          <c:tx>
            <c:strRef>
              <c:f>Feuil1!$E$1</c:f>
              <c:strCache>
                <c:ptCount val="1"/>
                <c:pt idx="0">
                  <c:v>Offre Loisirs</c:v>
                </c:pt>
              </c:strCache>
            </c:strRef>
          </c:tx>
          <c:spPr>
            <a:solidFill>
              <a:srgbClr val="0070C0"/>
            </a:solidFill>
          </c:spPr>
          <c:invertIfNegative val="0"/>
          <c:dLbls>
            <c:dLbl>
              <c:idx val="0"/>
              <c:layout/>
              <c:tx>
                <c:rich>
                  <a:bodyPr/>
                  <a:lstStyle/>
                  <a:p>
                    <a:r>
                      <a:rPr lang="en-US" dirty="0" smtClean="0">
                        <a:latin typeface="Calibri" pitchFamily="34" charset="0"/>
                        <a:cs typeface="Calibri" pitchFamily="34" charset="0"/>
                      </a:rPr>
                      <a:t>1</a:t>
                    </a:r>
                    <a:r>
                      <a:rPr lang="en-US" dirty="0" smtClean="0"/>
                      <a:t>.2 %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numRef>
              <c:f>Feuil1!$A$2</c:f>
              <c:numCache>
                <c:formatCode>General</c:formatCode>
                <c:ptCount val="1"/>
              </c:numCache>
            </c:numRef>
          </c:cat>
          <c:val>
            <c:numRef>
              <c:f>Feuil1!$E$2</c:f>
              <c:numCache>
                <c:formatCode>General</c:formatCode>
                <c:ptCount val="1"/>
                <c:pt idx="0">
                  <c:v>1.2</c:v>
                </c:pt>
              </c:numCache>
            </c:numRef>
          </c:val>
        </c:ser>
        <c:dLbls>
          <c:showLegendKey val="0"/>
          <c:showVal val="1"/>
          <c:showCatName val="0"/>
          <c:showSerName val="0"/>
          <c:showPercent val="0"/>
          <c:showBubbleSize val="0"/>
        </c:dLbls>
        <c:gapWidth val="75"/>
        <c:axId val="99794944"/>
        <c:axId val="99796864"/>
      </c:barChart>
      <c:catAx>
        <c:axId val="99794944"/>
        <c:scaling>
          <c:orientation val="minMax"/>
        </c:scaling>
        <c:delete val="0"/>
        <c:axPos val="b"/>
        <c:title>
          <c:tx>
            <c:rich>
              <a:bodyPr/>
              <a:lstStyle/>
              <a:p>
                <a:pPr>
                  <a:defRPr sz="1200"/>
                </a:pPr>
                <a:r>
                  <a:rPr lang="fr-FR" sz="1200" b="0" dirty="0" smtClean="0">
                    <a:latin typeface="Calibri" pitchFamily="34" charset="0"/>
                    <a:cs typeface="Calibri" pitchFamily="34" charset="0"/>
                  </a:rPr>
                  <a:t>Probabilité de ne pas utiliser à nouveau les offres de l’AGOSPAP</a:t>
                </a:r>
                <a:r>
                  <a:rPr lang="fr-FR" sz="1200" b="0" baseline="0" dirty="0" smtClean="0">
                    <a:latin typeface="Calibri" pitchFamily="34" charset="0"/>
                    <a:cs typeface="Calibri" pitchFamily="34" charset="0"/>
                  </a:rPr>
                  <a:t> </a:t>
                </a:r>
                <a:endParaRPr lang="fr-FR" sz="1200" b="0" dirty="0">
                  <a:latin typeface="Calibri" pitchFamily="34" charset="0"/>
                  <a:cs typeface="Calibri" pitchFamily="34" charset="0"/>
                </a:endParaRPr>
              </a:p>
            </c:rich>
          </c:tx>
          <c:layout>
            <c:manualLayout>
              <c:xMode val="edge"/>
              <c:yMode val="edge"/>
              <c:x val="0.1152001701081629"/>
              <c:y val="0.76497025766289284"/>
            </c:manualLayout>
          </c:layout>
          <c:overlay val="0"/>
        </c:title>
        <c:numFmt formatCode="General" sourceLinked="1"/>
        <c:majorTickMark val="out"/>
        <c:minorTickMark val="none"/>
        <c:tickLblPos val="nextTo"/>
        <c:txPr>
          <a:bodyPr/>
          <a:lstStyle/>
          <a:p>
            <a:pPr>
              <a:defRPr sz="1200">
                <a:latin typeface="Calibri" pitchFamily="34" charset="0"/>
                <a:cs typeface="Calibri" pitchFamily="34" charset="0"/>
              </a:defRPr>
            </a:pPr>
            <a:endParaRPr lang="fr-FR"/>
          </a:p>
        </c:txPr>
        <c:crossAx val="99796864"/>
        <c:crosses val="autoZero"/>
        <c:auto val="1"/>
        <c:lblAlgn val="ctr"/>
        <c:lblOffset val="100"/>
        <c:noMultiLvlLbl val="0"/>
      </c:catAx>
      <c:valAx>
        <c:axId val="99796864"/>
        <c:scaling>
          <c:orientation val="minMax"/>
          <c:max val="50"/>
          <c:min val="0"/>
        </c:scaling>
        <c:delete val="0"/>
        <c:axPos val="l"/>
        <c:numFmt formatCode="General" sourceLinked="1"/>
        <c:majorTickMark val="none"/>
        <c:minorTickMark val="none"/>
        <c:tickLblPos val="nextTo"/>
        <c:txPr>
          <a:bodyPr/>
          <a:lstStyle/>
          <a:p>
            <a:pPr>
              <a:defRPr sz="1200">
                <a:latin typeface="Calibri" pitchFamily="34" charset="0"/>
                <a:cs typeface="Calibri" pitchFamily="34" charset="0"/>
              </a:defRPr>
            </a:pPr>
            <a:endParaRPr lang="fr-FR"/>
          </a:p>
        </c:txPr>
        <c:crossAx val="99794944"/>
        <c:crosses val="autoZero"/>
        <c:crossBetween val="between"/>
      </c:valAx>
    </c:plotArea>
    <c:legend>
      <c:legendPos val="b"/>
      <c:layout/>
      <c:overlay val="0"/>
      <c:txPr>
        <a:bodyPr/>
        <a:lstStyle/>
        <a:p>
          <a:pPr>
            <a:defRPr sz="1200">
              <a:latin typeface="Calibri" pitchFamily="34" charset="0"/>
              <a:cs typeface="Calibri" pitchFamily="34" charset="0"/>
            </a:defRPr>
          </a:pPr>
          <a:endParaRPr lang="fr-FR"/>
        </a:p>
      </c:txPr>
    </c:legend>
    <c:plotVisOnly val="1"/>
    <c:dispBlanksAs val="gap"/>
    <c:showDLblsOverMax val="0"/>
  </c:chart>
  <c:spPr>
    <a:ln>
      <a:solidFill>
        <a:schemeClr val="bg1">
          <a:lumMod val="65000"/>
        </a:schemeClr>
      </a:solidFill>
    </a:ln>
  </c:spPr>
  <c:txPr>
    <a:bodyPr/>
    <a:lstStyle/>
    <a:p>
      <a:pPr>
        <a:defRPr sz="1800"/>
      </a:pPr>
      <a:endParaRPr lang="fr-FR"/>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7.2398129126984012E-2"/>
          <c:y val="2.3489056771469851E-2"/>
          <c:w val="0.89742905428414466"/>
          <c:h val="0.72230257244144591"/>
        </c:manualLayout>
      </c:layout>
      <c:barChart>
        <c:barDir val="col"/>
        <c:grouping val="clustered"/>
        <c:varyColors val="0"/>
        <c:ser>
          <c:idx val="0"/>
          <c:order val="0"/>
          <c:tx>
            <c:strRef>
              <c:f>Feuil1!$B$1</c:f>
              <c:strCache>
                <c:ptCount val="1"/>
                <c:pt idx="0">
                  <c:v>Offre Vacances adultes</c:v>
                </c:pt>
              </c:strCache>
            </c:strRef>
          </c:tx>
          <c:spPr>
            <a:solidFill>
              <a:srgbClr val="B9CC00"/>
            </a:solidFill>
          </c:spPr>
          <c:invertIfNegative val="0"/>
          <c:dLbls>
            <c:dLbl>
              <c:idx val="0"/>
              <c:layout/>
              <c:tx>
                <c:rich>
                  <a:bodyPr/>
                  <a:lstStyle/>
                  <a:p>
                    <a:r>
                      <a:rPr lang="en-US" dirty="0" smtClean="0">
                        <a:latin typeface="Calibri" pitchFamily="34" charset="0"/>
                        <a:cs typeface="Calibri" pitchFamily="34" charset="0"/>
                      </a:rPr>
                      <a:t>1</a:t>
                    </a:r>
                    <a:r>
                      <a:rPr lang="en-US" dirty="0" smtClean="0"/>
                      <a:t>5 %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Pourcentage d'indécis</c:v>
                </c:pt>
              </c:strCache>
            </c:strRef>
          </c:cat>
          <c:val>
            <c:numRef>
              <c:f>Feuil1!$B$2</c:f>
              <c:numCache>
                <c:formatCode>General</c:formatCode>
                <c:ptCount val="1"/>
                <c:pt idx="0">
                  <c:v>15</c:v>
                </c:pt>
              </c:numCache>
            </c:numRef>
          </c:val>
        </c:ser>
        <c:ser>
          <c:idx val="1"/>
          <c:order val="1"/>
          <c:tx>
            <c:strRef>
              <c:f>Feuil1!$C$1</c:f>
              <c:strCache>
                <c:ptCount val="1"/>
                <c:pt idx="0">
                  <c:v>Offre Vacances en Direct</c:v>
                </c:pt>
              </c:strCache>
            </c:strRef>
          </c:tx>
          <c:spPr>
            <a:solidFill>
              <a:srgbClr val="7030A0"/>
            </a:solidFill>
          </c:spPr>
          <c:invertIfNegative val="0"/>
          <c:dLbls>
            <c:dLbl>
              <c:idx val="0"/>
              <c:layout/>
              <c:tx>
                <c:rich>
                  <a:bodyPr/>
                  <a:lstStyle/>
                  <a:p>
                    <a:r>
                      <a:rPr lang="en-US" dirty="0" smtClean="0">
                        <a:latin typeface="Calibri" pitchFamily="34" charset="0"/>
                        <a:cs typeface="Calibri" pitchFamily="34" charset="0"/>
                      </a:rPr>
                      <a:t>1</a:t>
                    </a:r>
                    <a:r>
                      <a:rPr lang="en-US" dirty="0" smtClean="0"/>
                      <a:t>4.5</a:t>
                    </a:r>
                    <a:r>
                      <a:rPr lang="en-US" baseline="0" dirty="0" smtClean="0"/>
                      <a:t> </a:t>
                    </a:r>
                    <a:r>
                      <a:rPr lang="en-US" dirty="0" smtClean="0"/>
                      <a:t>%</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Pourcentage d'indécis</c:v>
                </c:pt>
              </c:strCache>
            </c:strRef>
          </c:cat>
          <c:val>
            <c:numRef>
              <c:f>Feuil1!$C$2</c:f>
              <c:numCache>
                <c:formatCode>General</c:formatCode>
                <c:ptCount val="1"/>
                <c:pt idx="0">
                  <c:v>14.5</c:v>
                </c:pt>
              </c:numCache>
            </c:numRef>
          </c:val>
        </c:ser>
        <c:ser>
          <c:idx val="2"/>
          <c:order val="2"/>
          <c:tx>
            <c:strRef>
              <c:f>Feuil1!$D$1</c:f>
              <c:strCache>
                <c:ptCount val="1"/>
                <c:pt idx="0">
                  <c:v>Offre Vacances juniors</c:v>
                </c:pt>
              </c:strCache>
            </c:strRef>
          </c:tx>
          <c:spPr>
            <a:solidFill>
              <a:srgbClr val="FF0000"/>
            </a:solidFill>
          </c:spPr>
          <c:invertIfNegative val="0"/>
          <c:dLbls>
            <c:dLbl>
              <c:idx val="0"/>
              <c:layout/>
              <c:tx>
                <c:rich>
                  <a:bodyPr/>
                  <a:lstStyle/>
                  <a:p>
                    <a:r>
                      <a:rPr lang="en-US" dirty="0" smtClean="0">
                        <a:latin typeface="Calibri" pitchFamily="34" charset="0"/>
                        <a:cs typeface="Calibri" pitchFamily="34" charset="0"/>
                      </a:rPr>
                      <a:t>1</a:t>
                    </a:r>
                    <a:r>
                      <a:rPr lang="en-US" dirty="0" smtClean="0"/>
                      <a:t>3.5 %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Pourcentage d'indécis</c:v>
                </c:pt>
              </c:strCache>
            </c:strRef>
          </c:cat>
          <c:val>
            <c:numRef>
              <c:f>Feuil1!$D$2</c:f>
              <c:numCache>
                <c:formatCode>General</c:formatCode>
                <c:ptCount val="1"/>
                <c:pt idx="0">
                  <c:v>13.5</c:v>
                </c:pt>
              </c:numCache>
            </c:numRef>
          </c:val>
        </c:ser>
        <c:ser>
          <c:idx val="3"/>
          <c:order val="3"/>
          <c:tx>
            <c:strRef>
              <c:f>Feuil1!$E$1</c:f>
              <c:strCache>
                <c:ptCount val="1"/>
                <c:pt idx="0">
                  <c:v>Offre Loisirs</c:v>
                </c:pt>
              </c:strCache>
            </c:strRef>
          </c:tx>
          <c:spPr>
            <a:solidFill>
              <a:srgbClr val="0070C0"/>
            </a:solidFill>
          </c:spPr>
          <c:invertIfNegative val="0"/>
          <c:dLbls>
            <c:dLbl>
              <c:idx val="0"/>
              <c:layout/>
              <c:tx>
                <c:rich>
                  <a:bodyPr/>
                  <a:lstStyle/>
                  <a:p>
                    <a:r>
                      <a:rPr lang="en-US" dirty="0" smtClean="0">
                        <a:latin typeface="Calibri" pitchFamily="34" charset="0"/>
                        <a:cs typeface="Calibri" pitchFamily="34" charset="0"/>
                      </a:rPr>
                      <a:t>1</a:t>
                    </a:r>
                    <a:r>
                      <a:rPr lang="en-US" dirty="0" smtClean="0"/>
                      <a:t>1.2 %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Pourcentage d'indécis</c:v>
                </c:pt>
              </c:strCache>
            </c:strRef>
          </c:cat>
          <c:val>
            <c:numRef>
              <c:f>Feuil1!$E$2</c:f>
              <c:numCache>
                <c:formatCode>General</c:formatCode>
                <c:ptCount val="1"/>
                <c:pt idx="0">
                  <c:v>11.2</c:v>
                </c:pt>
              </c:numCache>
            </c:numRef>
          </c:val>
        </c:ser>
        <c:dLbls>
          <c:showLegendKey val="0"/>
          <c:showVal val="1"/>
          <c:showCatName val="0"/>
          <c:showSerName val="0"/>
          <c:showPercent val="0"/>
          <c:showBubbleSize val="0"/>
        </c:dLbls>
        <c:gapWidth val="75"/>
        <c:axId val="99739136"/>
        <c:axId val="99740672"/>
      </c:barChart>
      <c:catAx>
        <c:axId val="99739136"/>
        <c:scaling>
          <c:orientation val="minMax"/>
        </c:scaling>
        <c:delete val="0"/>
        <c:axPos val="b"/>
        <c:majorTickMark val="none"/>
        <c:minorTickMark val="none"/>
        <c:tickLblPos val="nextTo"/>
        <c:txPr>
          <a:bodyPr/>
          <a:lstStyle/>
          <a:p>
            <a:pPr>
              <a:defRPr sz="1200">
                <a:latin typeface="Calibri" pitchFamily="34" charset="0"/>
                <a:cs typeface="Calibri" pitchFamily="34" charset="0"/>
              </a:defRPr>
            </a:pPr>
            <a:endParaRPr lang="fr-FR"/>
          </a:p>
        </c:txPr>
        <c:crossAx val="99740672"/>
        <c:crosses val="autoZero"/>
        <c:auto val="1"/>
        <c:lblAlgn val="ctr"/>
        <c:lblOffset val="100"/>
        <c:noMultiLvlLbl val="0"/>
      </c:catAx>
      <c:valAx>
        <c:axId val="99740672"/>
        <c:scaling>
          <c:orientation val="minMax"/>
          <c:max val="50"/>
          <c:min val="0"/>
        </c:scaling>
        <c:delete val="0"/>
        <c:axPos val="l"/>
        <c:numFmt formatCode="General" sourceLinked="1"/>
        <c:majorTickMark val="none"/>
        <c:minorTickMark val="none"/>
        <c:tickLblPos val="nextTo"/>
        <c:txPr>
          <a:bodyPr/>
          <a:lstStyle/>
          <a:p>
            <a:pPr>
              <a:defRPr sz="1200">
                <a:latin typeface="Calibri" pitchFamily="34" charset="0"/>
                <a:cs typeface="Calibri" pitchFamily="34" charset="0"/>
              </a:defRPr>
            </a:pPr>
            <a:endParaRPr lang="fr-FR"/>
          </a:p>
        </c:txPr>
        <c:crossAx val="99739136"/>
        <c:crosses val="autoZero"/>
        <c:crossBetween val="between"/>
      </c:valAx>
    </c:plotArea>
    <c:legend>
      <c:legendPos val="b"/>
      <c:layout/>
      <c:overlay val="0"/>
      <c:txPr>
        <a:bodyPr/>
        <a:lstStyle/>
        <a:p>
          <a:pPr>
            <a:defRPr sz="1200">
              <a:latin typeface="Calibri" pitchFamily="34" charset="0"/>
              <a:cs typeface="Calibri" pitchFamily="34" charset="0"/>
            </a:defRPr>
          </a:pPr>
          <a:endParaRPr lang="fr-FR"/>
        </a:p>
      </c:txPr>
    </c:legend>
    <c:plotVisOnly val="1"/>
    <c:dispBlanksAs val="gap"/>
    <c:showDLblsOverMax val="0"/>
  </c:chart>
  <c:spPr>
    <a:ln>
      <a:solidFill>
        <a:schemeClr val="bg1">
          <a:lumMod val="65000"/>
        </a:schemeClr>
      </a:solidFill>
    </a:ln>
  </c:spPr>
  <c:txPr>
    <a:bodyPr/>
    <a:lstStyle/>
    <a:p>
      <a:pPr>
        <a:defRPr sz="1800"/>
      </a:pPr>
      <a:endParaRPr lang="fr-F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549831026526768"/>
          <c:y val="0.31448240081854123"/>
          <c:w val="0.81490288713910763"/>
          <c:h val="0.42867421259842531"/>
        </c:manualLayout>
      </c:layout>
      <c:barChart>
        <c:barDir val="bar"/>
        <c:grouping val="percentStacked"/>
        <c:varyColors val="0"/>
        <c:ser>
          <c:idx val="0"/>
          <c:order val="0"/>
          <c:tx>
            <c:strRef>
              <c:f>Feuil1!$B$1</c:f>
              <c:strCache>
                <c:ptCount val="1"/>
                <c:pt idx="0">
                  <c:v>Jamais</c:v>
                </c:pt>
              </c:strCache>
            </c:strRef>
          </c:tx>
          <c:invertIfNegative val="0"/>
          <c:dPt>
            <c:idx val="0"/>
            <c:invertIfNegative val="0"/>
            <c:bubble3D val="0"/>
            <c:spPr>
              <a:solidFill>
                <a:srgbClr val="B9CC00"/>
              </a:solidFill>
            </c:spPr>
          </c:dPt>
          <c:dLbls>
            <c:dLbl>
              <c:idx val="0"/>
              <c:layout/>
              <c:tx>
                <c:rich>
                  <a:bodyPr/>
                  <a:lstStyle/>
                  <a:p>
                    <a:r>
                      <a:rPr lang="en-US" smtClean="0">
                        <a:latin typeface="Calibri" pitchFamily="34" charset="0"/>
                        <a:cs typeface="Calibri" pitchFamily="34" charset="0"/>
                      </a:rPr>
                      <a:t>1</a:t>
                    </a:r>
                    <a:r>
                      <a:rPr lang="en-US" smtClean="0"/>
                      <a:t>9,3 %</a:t>
                    </a:r>
                    <a:endParaRPr lang="en-US"/>
                  </a:p>
                </c:rich>
              </c:tx>
              <c:showLegendKey val="0"/>
              <c:showVal val="1"/>
              <c:showCatName val="0"/>
              <c:showSerName val="0"/>
              <c:showPercent val="0"/>
              <c:showBubbleSize val="0"/>
            </c:dLbl>
            <c:txPr>
              <a:bodyPr/>
              <a:lstStyle/>
              <a:p>
                <a:pPr>
                  <a:defRPr>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Loisirs</c:v>
                </c:pt>
              </c:strCache>
            </c:strRef>
          </c:cat>
          <c:val>
            <c:numRef>
              <c:f>Feuil1!$B$2</c:f>
              <c:numCache>
                <c:formatCode>General</c:formatCode>
                <c:ptCount val="1"/>
                <c:pt idx="0">
                  <c:v>19</c:v>
                </c:pt>
              </c:numCache>
            </c:numRef>
          </c:val>
        </c:ser>
        <c:ser>
          <c:idx val="1"/>
          <c:order val="1"/>
          <c:tx>
            <c:strRef>
              <c:f>Feuil1!$C$1</c:f>
              <c:strCache>
                <c:ptCount val="1"/>
                <c:pt idx="0">
                  <c:v>1 à 5 fois</c:v>
                </c:pt>
              </c:strCache>
            </c:strRef>
          </c:tx>
          <c:invertIfNegative val="0"/>
          <c:dPt>
            <c:idx val="0"/>
            <c:invertIfNegative val="0"/>
            <c:bubble3D val="0"/>
            <c:spPr>
              <a:solidFill>
                <a:srgbClr val="CA4F7B"/>
              </a:solidFill>
            </c:spPr>
          </c:dPt>
          <c:dLbls>
            <c:dLbl>
              <c:idx val="0"/>
              <c:layout/>
              <c:tx>
                <c:rich>
                  <a:bodyPr/>
                  <a:lstStyle/>
                  <a:p>
                    <a:r>
                      <a:rPr lang="en-US" smtClean="0">
                        <a:latin typeface="Calibri" pitchFamily="34" charset="0"/>
                        <a:cs typeface="Calibri" pitchFamily="34" charset="0"/>
                      </a:rPr>
                      <a:t>6</a:t>
                    </a:r>
                    <a:r>
                      <a:rPr lang="en-US" smtClean="0"/>
                      <a:t>6,5 %</a:t>
                    </a:r>
                    <a:endParaRPr lang="en-US"/>
                  </a:p>
                </c:rich>
              </c:tx>
              <c:showLegendKey val="0"/>
              <c:showVal val="1"/>
              <c:showCatName val="0"/>
              <c:showSerName val="0"/>
              <c:showPercent val="0"/>
              <c:showBubbleSize val="0"/>
            </c:dLbl>
            <c:txPr>
              <a:bodyPr/>
              <a:lstStyle/>
              <a:p>
                <a:pPr>
                  <a:defRPr>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Loisirs</c:v>
                </c:pt>
              </c:strCache>
            </c:strRef>
          </c:cat>
          <c:val>
            <c:numRef>
              <c:f>Feuil1!$C$2</c:f>
              <c:numCache>
                <c:formatCode>General</c:formatCode>
                <c:ptCount val="1"/>
                <c:pt idx="0">
                  <c:v>66.900000000000006</c:v>
                </c:pt>
              </c:numCache>
            </c:numRef>
          </c:val>
        </c:ser>
        <c:ser>
          <c:idx val="2"/>
          <c:order val="2"/>
          <c:tx>
            <c:strRef>
              <c:f>Feuil1!$D$1</c:f>
              <c:strCache>
                <c:ptCount val="1"/>
                <c:pt idx="0">
                  <c:v>6 à 10 fois</c:v>
                </c:pt>
              </c:strCache>
            </c:strRef>
          </c:tx>
          <c:invertIfNegative val="0"/>
          <c:dLbls>
            <c:dLbl>
              <c:idx val="0"/>
              <c:layout/>
              <c:tx>
                <c:rich>
                  <a:bodyPr/>
                  <a:lstStyle/>
                  <a:p>
                    <a:r>
                      <a:rPr lang="en-US" smtClean="0">
                        <a:latin typeface="Calibri" pitchFamily="34" charset="0"/>
                        <a:cs typeface="Calibri" pitchFamily="34" charset="0"/>
                      </a:rPr>
                      <a:t>1</a:t>
                    </a:r>
                    <a:r>
                      <a:rPr lang="en-US" smtClean="0"/>
                      <a:t>1 %</a:t>
                    </a:r>
                    <a:endParaRPr lang="en-US" dirty="0"/>
                  </a:p>
                </c:rich>
              </c:tx>
              <c:showLegendKey val="0"/>
              <c:showVal val="1"/>
              <c:showCatName val="0"/>
              <c:showSerName val="0"/>
              <c:showPercent val="0"/>
              <c:showBubbleSize val="0"/>
            </c:dLbl>
            <c:txPr>
              <a:bodyPr/>
              <a:lstStyle/>
              <a:p>
                <a:pPr>
                  <a:defRPr>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Loisirs</c:v>
                </c:pt>
              </c:strCache>
            </c:strRef>
          </c:cat>
          <c:val>
            <c:numRef>
              <c:f>Feuil1!$D$2</c:f>
              <c:numCache>
                <c:formatCode>General</c:formatCode>
                <c:ptCount val="1"/>
                <c:pt idx="0">
                  <c:v>10.9</c:v>
                </c:pt>
              </c:numCache>
            </c:numRef>
          </c:val>
        </c:ser>
        <c:ser>
          <c:idx val="3"/>
          <c:order val="3"/>
          <c:tx>
            <c:strRef>
              <c:f>Feuil1!$E$1</c:f>
              <c:strCache>
                <c:ptCount val="1"/>
                <c:pt idx="0">
                  <c:v>Plus de 10 fois</c:v>
                </c:pt>
              </c:strCache>
            </c:strRef>
          </c:tx>
          <c:invertIfNegative val="0"/>
          <c:dLbls>
            <c:dLbl>
              <c:idx val="0"/>
              <c:layout>
                <c:manualLayout>
                  <c:x val="2.6660474417571214E-2"/>
                  <c:y val="-0.2018891156187316"/>
                </c:manualLayout>
              </c:layout>
              <c:tx>
                <c:rich>
                  <a:bodyPr/>
                  <a:lstStyle/>
                  <a:p>
                    <a:r>
                      <a:rPr lang="en-US" smtClean="0">
                        <a:latin typeface="Calibri" pitchFamily="34" charset="0"/>
                        <a:cs typeface="Calibri" pitchFamily="34" charset="0"/>
                      </a:rPr>
                      <a:t>3</a:t>
                    </a:r>
                    <a:r>
                      <a:rPr lang="en-US" smtClean="0"/>
                      <a:t>,2 %</a:t>
                    </a:r>
                    <a:endParaRPr lang="en-US"/>
                  </a:p>
                </c:rich>
              </c:tx>
              <c:showLegendKey val="0"/>
              <c:showVal val="1"/>
              <c:showCatName val="0"/>
              <c:showSerName val="0"/>
              <c:showPercent val="0"/>
              <c:showBubbleSize val="0"/>
            </c:dLbl>
            <c:txPr>
              <a:bodyPr/>
              <a:lstStyle/>
              <a:p>
                <a:pPr>
                  <a:defRPr>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Loisirs</c:v>
                </c:pt>
              </c:strCache>
            </c:strRef>
          </c:cat>
          <c:val>
            <c:numRef>
              <c:f>Feuil1!$E$2</c:f>
              <c:numCache>
                <c:formatCode>General</c:formatCode>
                <c:ptCount val="1"/>
                <c:pt idx="0">
                  <c:v>3.2</c:v>
                </c:pt>
              </c:numCache>
            </c:numRef>
          </c:val>
        </c:ser>
        <c:dLbls>
          <c:showLegendKey val="0"/>
          <c:showVal val="1"/>
          <c:showCatName val="0"/>
          <c:showSerName val="0"/>
          <c:showPercent val="0"/>
          <c:showBubbleSize val="0"/>
        </c:dLbls>
        <c:gapWidth val="75"/>
        <c:overlap val="100"/>
        <c:axId val="25712512"/>
        <c:axId val="25714048"/>
      </c:barChart>
      <c:catAx>
        <c:axId val="25712512"/>
        <c:scaling>
          <c:orientation val="minMax"/>
        </c:scaling>
        <c:delete val="0"/>
        <c:axPos val="l"/>
        <c:majorTickMark val="none"/>
        <c:minorTickMark val="none"/>
        <c:tickLblPos val="nextTo"/>
        <c:txPr>
          <a:bodyPr/>
          <a:lstStyle/>
          <a:p>
            <a:pPr>
              <a:defRPr>
                <a:latin typeface="Calibri" pitchFamily="34" charset="0"/>
                <a:cs typeface="Calibri" pitchFamily="34" charset="0"/>
              </a:defRPr>
            </a:pPr>
            <a:endParaRPr lang="fr-FR"/>
          </a:p>
        </c:txPr>
        <c:crossAx val="25714048"/>
        <c:crosses val="autoZero"/>
        <c:auto val="1"/>
        <c:lblAlgn val="ctr"/>
        <c:lblOffset val="100"/>
        <c:noMultiLvlLbl val="0"/>
      </c:catAx>
      <c:valAx>
        <c:axId val="25714048"/>
        <c:scaling>
          <c:orientation val="minMax"/>
        </c:scaling>
        <c:delete val="0"/>
        <c:axPos val="b"/>
        <c:numFmt formatCode="0%" sourceLinked="1"/>
        <c:majorTickMark val="none"/>
        <c:minorTickMark val="none"/>
        <c:tickLblPos val="nextTo"/>
        <c:crossAx val="25712512"/>
        <c:crosses val="autoZero"/>
        <c:crossBetween val="between"/>
      </c:valAx>
    </c:plotArea>
    <c:legend>
      <c:legendPos val="b"/>
      <c:layout/>
      <c:overlay val="0"/>
      <c:txPr>
        <a:bodyPr/>
        <a:lstStyle/>
        <a:p>
          <a:pPr>
            <a:defRPr>
              <a:latin typeface="Calibri" pitchFamily="34" charset="0"/>
              <a:cs typeface="Calibri" pitchFamily="34" charset="0"/>
            </a:defRPr>
          </a:pPr>
          <a:endParaRPr lang="fr-FR"/>
        </a:p>
      </c:txPr>
    </c:legend>
    <c:plotVisOnly val="1"/>
    <c:dispBlanksAs val="gap"/>
    <c:showDLblsOverMax val="0"/>
  </c:chart>
  <c:spPr>
    <a:ln>
      <a:solidFill>
        <a:schemeClr val="bg1">
          <a:lumMod val="65000"/>
        </a:schemeClr>
      </a:solidFill>
    </a:ln>
  </c:spPr>
  <c:txPr>
    <a:bodyPr/>
    <a:lstStyle/>
    <a:p>
      <a:pPr>
        <a:defRPr sz="1200"/>
      </a:pPr>
      <a:endParaRPr lang="fr-FR"/>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580872327317166"/>
          <c:y val="0.16797075457224347"/>
          <c:w val="0.71535722672228341"/>
          <c:h val="0.63024644087164916"/>
        </c:manualLayout>
      </c:layout>
      <c:barChart>
        <c:barDir val="bar"/>
        <c:grouping val="percentStacked"/>
        <c:varyColors val="0"/>
        <c:ser>
          <c:idx val="0"/>
          <c:order val="0"/>
          <c:tx>
            <c:strRef>
              <c:f>Feuil1!$B$1</c:f>
              <c:strCache>
                <c:ptCount val="1"/>
                <c:pt idx="0">
                  <c:v>Jamais</c:v>
                </c:pt>
              </c:strCache>
            </c:strRef>
          </c:tx>
          <c:invertIfNegative val="0"/>
          <c:dPt>
            <c:idx val="0"/>
            <c:invertIfNegative val="0"/>
            <c:bubble3D val="0"/>
            <c:spPr>
              <a:solidFill>
                <a:srgbClr val="B9CC00"/>
              </a:solidFill>
            </c:spPr>
          </c:dPt>
          <c:dLbls>
            <c:dLbl>
              <c:idx val="0"/>
              <c:layout/>
              <c:tx>
                <c:rich>
                  <a:bodyPr/>
                  <a:lstStyle/>
                  <a:p>
                    <a:pPr>
                      <a:defRPr sz="1200">
                        <a:latin typeface="Calibri" pitchFamily="34" charset="0"/>
                        <a:cs typeface="Calibri" pitchFamily="34" charset="0"/>
                      </a:defRPr>
                    </a:pPr>
                    <a:r>
                      <a:rPr lang="en-US" smtClean="0">
                        <a:latin typeface="Calibri" pitchFamily="34" charset="0"/>
                        <a:cs typeface="Calibri" pitchFamily="34" charset="0"/>
                      </a:rPr>
                      <a:t>65,7 %</a:t>
                    </a:r>
                    <a:endParaRPr lang="en-US">
                      <a:latin typeface="Calibri" pitchFamily="34" charset="0"/>
                      <a:cs typeface="Calibri" pitchFamily="34" charset="0"/>
                    </a:endParaRPr>
                  </a:p>
                </c:rich>
              </c:tx>
              <c:spPr/>
              <c:showLegendKey val="0"/>
              <c:showVal val="1"/>
              <c:showCatName val="0"/>
              <c:showSerName val="0"/>
              <c:showPercent val="0"/>
              <c:showBubbleSize val="0"/>
            </c:dLbl>
            <c:txPr>
              <a:bodyPr/>
              <a:lstStyle/>
              <a:p>
                <a:pPr>
                  <a:defRPr sz="1200"/>
                </a:pPr>
                <a:endParaRPr lang="fr-FR"/>
              </a:p>
            </c:txPr>
            <c:showLegendKey val="0"/>
            <c:showVal val="1"/>
            <c:showCatName val="0"/>
            <c:showSerName val="0"/>
            <c:showPercent val="0"/>
            <c:showBubbleSize val="0"/>
            <c:showLeaderLines val="0"/>
          </c:dLbls>
          <c:cat>
            <c:strRef>
              <c:f>Feuil1!$A$2</c:f>
              <c:strCache>
                <c:ptCount val="1"/>
                <c:pt idx="0">
                  <c:v>Vacances adultes</c:v>
                </c:pt>
              </c:strCache>
            </c:strRef>
          </c:cat>
          <c:val>
            <c:numRef>
              <c:f>Feuil1!$B$2</c:f>
              <c:numCache>
                <c:formatCode>General</c:formatCode>
                <c:ptCount val="1"/>
                <c:pt idx="0">
                  <c:v>65.3</c:v>
                </c:pt>
              </c:numCache>
            </c:numRef>
          </c:val>
        </c:ser>
        <c:ser>
          <c:idx val="1"/>
          <c:order val="1"/>
          <c:tx>
            <c:strRef>
              <c:f>Feuil1!$C$1</c:f>
              <c:strCache>
                <c:ptCount val="1"/>
                <c:pt idx="0">
                  <c:v>1 fois</c:v>
                </c:pt>
              </c:strCache>
            </c:strRef>
          </c:tx>
          <c:spPr>
            <a:solidFill>
              <a:srgbClr val="CA4F7B"/>
            </a:solidFill>
          </c:spPr>
          <c:invertIfNegative val="0"/>
          <c:dLbls>
            <c:dLbl>
              <c:idx val="0"/>
              <c:layout/>
              <c:tx>
                <c:rich>
                  <a:bodyPr/>
                  <a:lstStyle/>
                  <a:p>
                    <a:r>
                      <a:rPr lang="en-US" smtClean="0">
                        <a:latin typeface="Calibri" pitchFamily="34" charset="0"/>
                        <a:cs typeface="Calibri" pitchFamily="34" charset="0"/>
                      </a:rPr>
                      <a:t>2</a:t>
                    </a:r>
                    <a:r>
                      <a:rPr lang="en-US" smtClean="0"/>
                      <a:t>4,4 %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Vacances adultes</c:v>
                </c:pt>
              </c:strCache>
            </c:strRef>
          </c:cat>
          <c:val>
            <c:numRef>
              <c:f>Feuil1!$C$2</c:f>
              <c:numCache>
                <c:formatCode>General</c:formatCode>
                <c:ptCount val="1"/>
                <c:pt idx="0">
                  <c:v>24.8</c:v>
                </c:pt>
              </c:numCache>
            </c:numRef>
          </c:val>
        </c:ser>
        <c:ser>
          <c:idx val="2"/>
          <c:order val="2"/>
          <c:tx>
            <c:strRef>
              <c:f>Feuil1!$D$1</c:f>
              <c:strCache>
                <c:ptCount val="1"/>
                <c:pt idx="0">
                  <c:v>2 ou 3 fois</c:v>
                </c:pt>
              </c:strCache>
            </c:strRef>
          </c:tx>
          <c:invertIfNegative val="0"/>
          <c:dLbls>
            <c:dLbl>
              <c:idx val="0"/>
              <c:layout>
                <c:manualLayout>
                  <c:x val="6.6698224321708891E-3"/>
                  <c:y val="1.69482176346872E-2"/>
                </c:manualLayout>
              </c:layout>
              <c:tx>
                <c:rich>
                  <a:bodyPr/>
                  <a:lstStyle/>
                  <a:p>
                    <a:r>
                      <a:rPr lang="en-US" dirty="0" smtClean="0">
                        <a:latin typeface="Calibri" pitchFamily="34" charset="0"/>
                        <a:cs typeface="Calibri" pitchFamily="34" charset="0"/>
                      </a:rPr>
                      <a:t>8</a:t>
                    </a:r>
                    <a:r>
                      <a:rPr lang="en-US" dirty="0" smtClean="0"/>
                      <a:t>.8 %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Vacances adultes</c:v>
                </c:pt>
              </c:strCache>
            </c:strRef>
          </c:cat>
          <c:val>
            <c:numRef>
              <c:f>Feuil1!$D$2</c:f>
              <c:numCache>
                <c:formatCode>General</c:formatCode>
                <c:ptCount val="1"/>
                <c:pt idx="0">
                  <c:v>9</c:v>
                </c:pt>
              </c:numCache>
            </c:numRef>
          </c:val>
        </c:ser>
        <c:ser>
          <c:idx val="3"/>
          <c:order val="3"/>
          <c:tx>
            <c:strRef>
              <c:f>Feuil1!$E$1</c:f>
              <c:strCache>
                <c:ptCount val="1"/>
                <c:pt idx="0">
                  <c:v>Plus de trois fois</c:v>
                </c:pt>
              </c:strCache>
            </c:strRef>
          </c:tx>
          <c:invertIfNegative val="0"/>
          <c:dLbls>
            <c:dLbl>
              <c:idx val="0"/>
              <c:layout>
                <c:manualLayout>
                  <c:x val="1.236648100868726E-2"/>
                  <c:y val="-0.33331494681551527"/>
                </c:manualLayout>
              </c:layout>
              <c:tx>
                <c:rich>
                  <a:bodyPr/>
                  <a:lstStyle/>
                  <a:p>
                    <a:r>
                      <a:rPr lang="en-US" dirty="0" smtClean="0">
                        <a:latin typeface="Calibri" pitchFamily="34" charset="0"/>
                        <a:cs typeface="Calibri" pitchFamily="34" charset="0"/>
                      </a:rPr>
                      <a:t>1</a:t>
                    </a:r>
                    <a:r>
                      <a:rPr lang="en-US" dirty="0" smtClean="0"/>
                      <a:t>.1</a:t>
                    </a:r>
                    <a:r>
                      <a:rPr lang="en-US" baseline="0" dirty="0" smtClean="0"/>
                      <a:t>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Vacances adultes</c:v>
                </c:pt>
              </c:strCache>
            </c:strRef>
          </c:cat>
          <c:val>
            <c:numRef>
              <c:f>Feuil1!$E$2</c:f>
              <c:numCache>
                <c:formatCode>General</c:formatCode>
                <c:ptCount val="1"/>
                <c:pt idx="0">
                  <c:v>1</c:v>
                </c:pt>
              </c:numCache>
            </c:numRef>
          </c:val>
        </c:ser>
        <c:dLbls>
          <c:showLegendKey val="0"/>
          <c:showVal val="1"/>
          <c:showCatName val="0"/>
          <c:showSerName val="0"/>
          <c:showPercent val="0"/>
          <c:showBubbleSize val="0"/>
        </c:dLbls>
        <c:gapWidth val="75"/>
        <c:overlap val="100"/>
        <c:axId val="26190592"/>
        <c:axId val="26192128"/>
      </c:barChart>
      <c:catAx>
        <c:axId val="26190592"/>
        <c:scaling>
          <c:orientation val="minMax"/>
        </c:scaling>
        <c:delete val="0"/>
        <c:axPos val="l"/>
        <c:majorTickMark val="none"/>
        <c:minorTickMark val="none"/>
        <c:tickLblPos val="nextTo"/>
        <c:txPr>
          <a:bodyPr/>
          <a:lstStyle/>
          <a:p>
            <a:pPr>
              <a:defRPr sz="1200">
                <a:latin typeface="Calibri" pitchFamily="34" charset="0"/>
                <a:cs typeface="Calibri" pitchFamily="34" charset="0"/>
              </a:defRPr>
            </a:pPr>
            <a:endParaRPr lang="fr-FR"/>
          </a:p>
        </c:txPr>
        <c:crossAx val="26192128"/>
        <c:crosses val="autoZero"/>
        <c:auto val="1"/>
        <c:lblAlgn val="ctr"/>
        <c:lblOffset val="100"/>
        <c:noMultiLvlLbl val="0"/>
      </c:catAx>
      <c:valAx>
        <c:axId val="26192128"/>
        <c:scaling>
          <c:orientation val="minMax"/>
        </c:scaling>
        <c:delete val="0"/>
        <c:axPos val="b"/>
        <c:numFmt formatCode="0%" sourceLinked="1"/>
        <c:majorTickMark val="none"/>
        <c:minorTickMark val="none"/>
        <c:tickLblPos val="nextTo"/>
        <c:txPr>
          <a:bodyPr/>
          <a:lstStyle/>
          <a:p>
            <a:pPr>
              <a:defRPr sz="1200"/>
            </a:pPr>
            <a:endParaRPr lang="fr-FR"/>
          </a:p>
        </c:txPr>
        <c:crossAx val="26190592"/>
        <c:crosses val="autoZero"/>
        <c:crossBetween val="between"/>
      </c:valAx>
    </c:plotArea>
    <c:legend>
      <c:legendPos val="b"/>
      <c:layout>
        <c:manualLayout>
          <c:xMode val="edge"/>
          <c:yMode val="edge"/>
          <c:x val="0.16197830084435416"/>
          <c:y val="0.86285555670224168"/>
          <c:w val="0.68938286811467753"/>
          <c:h val="0.10889741390661319"/>
        </c:manualLayout>
      </c:layout>
      <c:overlay val="0"/>
      <c:txPr>
        <a:bodyPr/>
        <a:lstStyle/>
        <a:p>
          <a:pPr>
            <a:defRPr sz="1200">
              <a:latin typeface="Calibri" pitchFamily="34" charset="0"/>
              <a:cs typeface="Calibri" pitchFamily="34" charset="0"/>
            </a:defRPr>
          </a:pPr>
          <a:endParaRPr lang="fr-FR"/>
        </a:p>
      </c:txPr>
    </c:legend>
    <c:plotVisOnly val="1"/>
    <c:dispBlanksAs val="gap"/>
    <c:showDLblsOverMax val="0"/>
  </c:chart>
  <c:spPr>
    <a:ln>
      <a:solidFill>
        <a:schemeClr val="bg1">
          <a:lumMod val="65000"/>
        </a:schemeClr>
      </a:solidFill>
    </a:ln>
  </c:spPr>
  <c:txPr>
    <a:bodyPr/>
    <a:lstStyle/>
    <a:p>
      <a:pPr>
        <a:defRPr sz="1800"/>
      </a:pPr>
      <a:endParaRPr lang="fr-FR"/>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322542767115711"/>
          <c:y val="0.12633739348826586"/>
          <c:w val="0.7053053132985253"/>
          <c:h val="0.58644320997228316"/>
        </c:manualLayout>
      </c:layout>
      <c:barChart>
        <c:barDir val="bar"/>
        <c:grouping val="percentStacked"/>
        <c:varyColors val="0"/>
        <c:ser>
          <c:idx val="0"/>
          <c:order val="0"/>
          <c:tx>
            <c:strRef>
              <c:f>Feuil1!$B$1</c:f>
              <c:strCache>
                <c:ptCount val="1"/>
                <c:pt idx="0">
                  <c:v>Jamais</c:v>
                </c:pt>
              </c:strCache>
            </c:strRef>
          </c:tx>
          <c:invertIfNegative val="0"/>
          <c:dLbls>
            <c:dLbl>
              <c:idx val="0"/>
              <c:layout/>
              <c:tx>
                <c:rich>
                  <a:bodyPr/>
                  <a:lstStyle/>
                  <a:p>
                    <a:r>
                      <a:rPr lang="en-US" dirty="0" smtClean="0">
                        <a:latin typeface="Calibri" pitchFamily="34" charset="0"/>
                        <a:cs typeface="Calibri" pitchFamily="34" charset="0"/>
                      </a:rPr>
                      <a:t>6</a:t>
                    </a:r>
                    <a:r>
                      <a:rPr lang="en-US" dirty="0" smtClean="0"/>
                      <a:t>6.2 %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Vacances juniors</c:v>
                </c:pt>
              </c:strCache>
            </c:strRef>
          </c:cat>
          <c:val>
            <c:numRef>
              <c:f>Feuil1!$B$2</c:f>
              <c:numCache>
                <c:formatCode>General</c:formatCode>
                <c:ptCount val="1"/>
                <c:pt idx="0">
                  <c:v>79.599999999999994</c:v>
                </c:pt>
              </c:numCache>
            </c:numRef>
          </c:val>
        </c:ser>
        <c:ser>
          <c:idx val="1"/>
          <c:order val="1"/>
          <c:tx>
            <c:strRef>
              <c:f>Feuil1!$C$1</c:f>
              <c:strCache>
                <c:ptCount val="1"/>
                <c:pt idx="0">
                  <c:v>1 fois</c:v>
                </c:pt>
              </c:strCache>
            </c:strRef>
          </c:tx>
          <c:spPr>
            <a:solidFill>
              <a:srgbClr val="CA4F7B"/>
            </a:solidFill>
          </c:spPr>
          <c:invertIfNegative val="0"/>
          <c:dLbls>
            <c:dLbl>
              <c:idx val="0"/>
              <c:layout/>
              <c:tx>
                <c:rich>
                  <a:bodyPr/>
                  <a:lstStyle/>
                  <a:p>
                    <a:r>
                      <a:rPr lang="en-US" dirty="0" smtClean="0">
                        <a:latin typeface="Calibri" pitchFamily="34" charset="0"/>
                        <a:cs typeface="Calibri" pitchFamily="34" charset="0"/>
                      </a:rPr>
                      <a:t>2</a:t>
                    </a:r>
                    <a:r>
                      <a:rPr lang="en-US" dirty="0" smtClean="0"/>
                      <a:t>2 %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Vacances juniors</c:v>
                </c:pt>
              </c:strCache>
            </c:strRef>
          </c:cat>
          <c:val>
            <c:numRef>
              <c:f>Feuil1!$C$2</c:f>
              <c:numCache>
                <c:formatCode>General</c:formatCode>
                <c:ptCount val="1"/>
                <c:pt idx="0">
                  <c:v>13.1</c:v>
                </c:pt>
              </c:numCache>
            </c:numRef>
          </c:val>
        </c:ser>
        <c:ser>
          <c:idx val="2"/>
          <c:order val="2"/>
          <c:tx>
            <c:strRef>
              <c:f>Feuil1!$D$1</c:f>
              <c:strCache>
                <c:ptCount val="1"/>
                <c:pt idx="0">
                  <c:v>2 ou 3 fois</c:v>
                </c:pt>
              </c:strCache>
            </c:strRef>
          </c:tx>
          <c:invertIfNegative val="0"/>
          <c:dLbls>
            <c:dLbl>
              <c:idx val="0"/>
              <c:layout>
                <c:manualLayout>
                  <c:x val="-3.7525381340607546E-2"/>
                  <c:y val="-0.274308644789377"/>
                </c:manualLayout>
              </c:layout>
              <c:tx>
                <c:rich>
                  <a:bodyPr/>
                  <a:lstStyle/>
                  <a:p>
                    <a:r>
                      <a:rPr lang="en-US" dirty="0" smtClean="0">
                        <a:latin typeface="Calibri" pitchFamily="34" charset="0"/>
                        <a:cs typeface="Calibri" pitchFamily="34" charset="0"/>
                      </a:rPr>
                      <a:t>9</a:t>
                    </a:r>
                    <a:r>
                      <a:rPr lang="en-US" dirty="0" smtClean="0"/>
                      <a:t>.4 %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Vacances juniors</c:v>
                </c:pt>
              </c:strCache>
            </c:strRef>
          </c:cat>
          <c:val>
            <c:numRef>
              <c:f>Feuil1!$D$2</c:f>
              <c:numCache>
                <c:formatCode>General</c:formatCode>
                <c:ptCount val="1"/>
                <c:pt idx="0">
                  <c:v>5.8</c:v>
                </c:pt>
              </c:numCache>
            </c:numRef>
          </c:val>
        </c:ser>
        <c:ser>
          <c:idx val="3"/>
          <c:order val="3"/>
          <c:tx>
            <c:strRef>
              <c:f>Feuil1!$E$1</c:f>
              <c:strCache>
                <c:ptCount val="1"/>
                <c:pt idx="0">
                  <c:v>Plus de 3 fois</c:v>
                </c:pt>
              </c:strCache>
            </c:strRef>
          </c:tx>
          <c:invertIfNegative val="0"/>
          <c:dLbls>
            <c:dLbl>
              <c:idx val="0"/>
              <c:layout>
                <c:manualLayout>
                  <c:x val="1.934743657324127E-2"/>
                  <c:y val="-0.2749267468621559"/>
                </c:manualLayout>
              </c:layout>
              <c:tx>
                <c:rich>
                  <a:bodyPr/>
                  <a:lstStyle/>
                  <a:p>
                    <a:r>
                      <a:rPr lang="en-US" dirty="0" smtClean="0">
                        <a:latin typeface="Calibri" pitchFamily="34" charset="0"/>
                        <a:cs typeface="Calibri" pitchFamily="34" charset="0"/>
                      </a:rPr>
                      <a:t>2</a:t>
                    </a:r>
                    <a:r>
                      <a:rPr lang="en-US" dirty="0" smtClean="0"/>
                      <a:t>.4%</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Vacances juniors</c:v>
                </c:pt>
              </c:strCache>
            </c:strRef>
          </c:cat>
          <c:val>
            <c:numRef>
              <c:f>Feuil1!$E$2</c:f>
              <c:numCache>
                <c:formatCode>General</c:formatCode>
                <c:ptCount val="1"/>
                <c:pt idx="0">
                  <c:v>1.5</c:v>
                </c:pt>
              </c:numCache>
            </c:numRef>
          </c:val>
        </c:ser>
        <c:dLbls>
          <c:showLegendKey val="0"/>
          <c:showVal val="1"/>
          <c:showCatName val="0"/>
          <c:showSerName val="0"/>
          <c:showPercent val="0"/>
          <c:showBubbleSize val="0"/>
        </c:dLbls>
        <c:gapWidth val="75"/>
        <c:overlap val="100"/>
        <c:axId val="26339968"/>
        <c:axId val="33968512"/>
      </c:barChart>
      <c:catAx>
        <c:axId val="26339968"/>
        <c:scaling>
          <c:orientation val="minMax"/>
        </c:scaling>
        <c:delete val="0"/>
        <c:axPos val="l"/>
        <c:majorTickMark val="none"/>
        <c:minorTickMark val="none"/>
        <c:tickLblPos val="nextTo"/>
        <c:txPr>
          <a:bodyPr/>
          <a:lstStyle/>
          <a:p>
            <a:pPr>
              <a:defRPr sz="1200">
                <a:latin typeface="Calibri" pitchFamily="34" charset="0"/>
                <a:cs typeface="Calibri" pitchFamily="34" charset="0"/>
              </a:defRPr>
            </a:pPr>
            <a:endParaRPr lang="fr-FR"/>
          </a:p>
        </c:txPr>
        <c:crossAx val="33968512"/>
        <c:crosses val="autoZero"/>
        <c:auto val="1"/>
        <c:lblAlgn val="ctr"/>
        <c:lblOffset val="100"/>
        <c:noMultiLvlLbl val="0"/>
      </c:catAx>
      <c:valAx>
        <c:axId val="33968512"/>
        <c:scaling>
          <c:orientation val="minMax"/>
        </c:scaling>
        <c:delete val="0"/>
        <c:axPos val="b"/>
        <c:numFmt formatCode="0%" sourceLinked="1"/>
        <c:majorTickMark val="none"/>
        <c:minorTickMark val="none"/>
        <c:tickLblPos val="nextTo"/>
        <c:txPr>
          <a:bodyPr/>
          <a:lstStyle/>
          <a:p>
            <a:pPr>
              <a:defRPr sz="1200"/>
            </a:pPr>
            <a:endParaRPr lang="fr-FR"/>
          </a:p>
        </c:txPr>
        <c:crossAx val="26339968"/>
        <c:crosses val="autoZero"/>
        <c:crossBetween val="between"/>
      </c:valAx>
    </c:plotArea>
    <c:legend>
      <c:legendPos val="b"/>
      <c:layout>
        <c:manualLayout>
          <c:xMode val="edge"/>
          <c:yMode val="edge"/>
          <c:x val="0.22336141137982304"/>
          <c:y val="0.85008736403025831"/>
          <c:w val="0.54577195323451233"/>
          <c:h val="0.11250101102197778"/>
        </c:manualLayout>
      </c:layout>
      <c:overlay val="0"/>
      <c:txPr>
        <a:bodyPr/>
        <a:lstStyle/>
        <a:p>
          <a:pPr>
            <a:defRPr sz="1200">
              <a:latin typeface="Calibri" pitchFamily="34" charset="0"/>
              <a:cs typeface="Calibri" pitchFamily="34" charset="0"/>
            </a:defRPr>
          </a:pPr>
          <a:endParaRPr lang="fr-FR"/>
        </a:p>
      </c:txPr>
    </c:legend>
    <c:plotVisOnly val="1"/>
    <c:dispBlanksAs val="gap"/>
    <c:showDLblsOverMax val="0"/>
  </c:chart>
  <c:spPr>
    <a:ln>
      <a:solidFill>
        <a:schemeClr val="bg1">
          <a:lumMod val="65000"/>
        </a:schemeClr>
      </a:solidFill>
    </a:ln>
  </c:spPr>
  <c:txPr>
    <a:bodyPr/>
    <a:lstStyle/>
    <a:p>
      <a:pPr>
        <a:defRPr sz="1800"/>
      </a:pPr>
      <a:endParaRPr lang="fr-FR"/>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89150700427229"/>
          <c:y val="0.12492824871310611"/>
          <c:w val="0.71225087995273251"/>
          <c:h val="0.67646563576269303"/>
        </c:manualLayout>
      </c:layout>
      <c:barChart>
        <c:barDir val="bar"/>
        <c:grouping val="percentStacked"/>
        <c:varyColors val="0"/>
        <c:ser>
          <c:idx val="0"/>
          <c:order val="0"/>
          <c:tx>
            <c:strRef>
              <c:f>Feuil1!$B$1</c:f>
              <c:strCache>
                <c:ptCount val="1"/>
                <c:pt idx="0">
                  <c:v>Jamais</c:v>
                </c:pt>
              </c:strCache>
            </c:strRef>
          </c:tx>
          <c:spPr>
            <a:solidFill>
              <a:srgbClr val="B9CC00"/>
            </a:solidFill>
          </c:spPr>
          <c:invertIfNegative val="0"/>
          <c:dLbls>
            <c:dLbl>
              <c:idx val="0"/>
              <c:layout/>
              <c:tx>
                <c:rich>
                  <a:bodyPr/>
                  <a:lstStyle/>
                  <a:p>
                    <a:r>
                      <a:rPr lang="en-US" smtClean="0">
                        <a:latin typeface="Calibri" pitchFamily="34" charset="0"/>
                        <a:cs typeface="Calibri" pitchFamily="34" charset="0"/>
                      </a:rPr>
                      <a:t>6</a:t>
                    </a:r>
                    <a:r>
                      <a:rPr lang="en-US" smtClean="0"/>
                      <a:t>7,5 %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Vacances en Direct</c:v>
                </c:pt>
              </c:strCache>
            </c:strRef>
          </c:cat>
          <c:val>
            <c:numRef>
              <c:f>Feuil1!$B$2</c:f>
              <c:numCache>
                <c:formatCode>General</c:formatCode>
                <c:ptCount val="1"/>
                <c:pt idx="0">
                  <c:v>67.400000000000006</c:v>
                </c:pt>
              </c:numCache>
            </c:numRef>
          </c:val>
        </c:ser>
        <c:ser>
          <c:idx val="1"/>
          <c:order val="1"/>
          <c:tx>
            <c:strRef>
              <c:f>Feuil1!$C$1</c:f>
              <c:strCache>
                <c:ptCount val="1"/>
                <c:pt idx="0">
                  <c:v>1 fois</c:v>
                </c:pt>
              </c:strCache>
            </c:strRef>
          </c:tx>
          <c:spPr>
            <a:solidFill>
              <a:srgbClr val="CA4F7B"/>
            </a:solidFill>
          </c:spPr>
          <c:invertIfNegative val="0"/>
          <c:dLbls>
            <c:dLbl>
              <c:idx val="0"/>
              <c:layout/>
              <c:tx>
                <c:rich>
                  <a:bodyPr/>
                  <a:lstStyle/>
                  <a:p>
                    <a:r>
                      <a:rPr lang="en-US" smtClean="0">
                        <a:latin typeface="Calibri" pitchFamily="34" charset="0"/>
                        <a:cs typeface="Calibri" pitchFamily="34" charset="0"/>
                      </a:rPr>
                      <a:t>2</a:t>
                    </a:r>
                    <a:r>
                      <a:rPr lang="en-US" smtClean="0"/>
                      <a:t>7,9 %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Vacances en Direct</c:v>
                </c:pt>
              </c:strCache>
            </c:strRef>
          </c:cat>
          <c:val>
            <c:numRef>
              <c:f>Feuil1!$C$2</c:f>
              <c:numCache>
                <c:formatCode>General</c:formatCode>
                <c:ptCount val="1"/>
                <c:pt idx="0">
                  <c:v>27.9</c:v>
                </c:pt>
              </c:numCache>
            </c:numRef>
          </c:val>
        </c:ser>
        <c:ser>
          <c:idx val="2"/>
          <c:order val="2"/>
          <c:tx>
            <c:strRef>
              <c:f>Feuil1!$D$1</c:f>
              <c:strCache>
                <c:ptCount val="1"/>
                <c:pt idx="0">
                  <c:v>2 fois ou plus</c:v>
                </c:pt>
              </c:strCache>
            </c:strRef>
          </c:tx>
          <c:invertIfNegative val="0"/>
          <c:dLbls>
            <c:dLbl>
              <c:idx val="0"/>
              <c:layout>
                <c:manualLayout>
                  <c:x val="1.4029375523931679E-2"/>
                  <c:y val="8.6847989112320851E-3"/>
                </c:manualLayout>
              </c:layout>
              <c:tx>
                <c:rich>
                  <a:bodyPr/>
                  <a:lstStyle/>
                  <a:p>
                    <a:r>
                      <a:rPr lang="en-US" smtClean="0">
                        <a:latin typeface="Calibri" pitchFamily="34" charset="0"/>
                        <a:cs typeface="Calibri" pitchFamily="34" charset="0"/>
                      </a:rPr>
                      <a:t>4</a:t>
                    </a:r>
                    <a:r>
                      <a:rPr lang="en-US" smtClean="0"/>
                      <a:t>,6%</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Vacances en Direct</c:v>
                </c:pt>
              </c:strCache>
            </c:strRef>
          </c:cat>
          <c:val>
            <c:numRef>
              <c:f>Feuil1!$D$2</c:f>
              <c:numCache>
                <c:formatCode>General</c:formatCode>
                <c:ptCount val="1"/>
                <c:pt idx="0">
                  <c:v>4.7</c:v>
                </c:pt>
              </c:numCache>
            </c:numRef>
          </c:val>
        </c:ser>
        <c:dLbls>
          <c:showLegendKey val="0"/>
          <c:showVal val="1"/>
          <c:showCatName val="0"/>
          <c:showSerName val="0"/>
          <c:showPercent val="0"/>
          <c:showBubbleSize val="0"/>
        </c:dLbls>
        <c:gapWidth val="75"/>
        <c:overlap val="100"/>
        <c:axId val="34643328"/>
        <c:axId val="34649216"/>
      </c:barChart>
      <c:catAx>
        <c:axId val="34643328"/>
        <c:scaling>
          <c:orientation val="minMax"/>
        </c:scaling>
        <c:delete val="0"/>
        <c:axPos val="l"/>
        <c:majorTickMark val="none"/>
        <c:minorTickMark val="none"/>
        <c:tickLblPos val="nextTo"/>
        <c:txPr>
          <a:bodyPr/>
          <a:lstStyle/>
          <a:p>
            <a:pPr>
              <a:defRPr sz="1200">
                <a:latin typeface="Calibri" pitchFamily="34" charset="0"/>
                <a:cs typeface="Calibri" pitchFamily="34" charset="0"/>
              </a:defRPr>
            </a:pPr>
            <a:endParaRPr lang="fr-FR"/>
          </a:p>
        </c:txPr>
        <c:crossAx val="34649216"/>
        <c:crosses val="autoZero"/>
        <c:auto val="1"/>
        <c:lblAlgn val="ctr"/>
        <c:lblOffset val="100"/>
        <c:noMultiLvlLbl val="0"/>
      </c:catAx>
      <c:valAx>
        <c:axId val="34649216"/>
        <c:scaling>
          <c:orientation val="minMax"/>
        </c:scaling>
        <c:delete val="0"/>
        <c:axPos val="b"/>
        <c:numFmt formatCode="0%" sourceLinked="1"/>
        <c:majorTickMark val="none"/>
        <c:minorTickMark val="none"/>
        <c:tickLblPos val="nextTo"/>
        <c:txPr>
          <a:bodyPr/>
          <a:lstStyle/>
          <a:p>
            <a:pPr>
              <a:defRPr sz="1200"/>
            </a:pPr>
            <a:endParaRPr lang="fr-FR"/>
          </a:p>
        </c:txPr>
        <c:crossAx val="34643328"/>
        <c:crosses val="autoZero"/>
        <c:crossBetween val="between"/>
      </c:valAx>
    </c:plotArea>
    <c:legend>
      <c:legendPos val="b"/>
      <c:layout/>
      <c:overlay val="0"/>
      <c:txPr>
        <a:bodyPr/>
        <a:lstStyle/>
        <a:p>
          <a:pPr>
            <a:defRPr sz="1200">
              <a:latin typeface="Calibri" pitchFamily="34" charset="0"/>
              <a:cs typeface="Calibri" pitchFamily="34" charset="0"/>
            </a:defRPr>
          </a:pPr>
          <a:endParaRPr lang="fr-FR"/>
        </a:p>
      </c:txPr>
    </c:legend>
    <c:plotVisOnly val="1"/>
    <c:dispBlanksAs val="gap"/>
    <c:showDLblsOverMax val="0"/>
  </c:chart>
  <c:spPr>
    <a:ln>
      <a:solidFill>
        <a:schemeClr val="bg1">
          <a:lumMod val="65000"/>
        </a:schemeClr>
      </a:solidFill>
    </a:ln>
  </c:spPr>
  <c:txPr>
    <a:bodyPr/>
    <a:lstStyle/>
    <a:p>
      <a:pPr>
        <a:defRPr sz="1800"/>
      </a:pPr>
      <a:endParaRPr lang="fr-FR"/>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600">
              <a:latin typeface="Calibri" pitchFamily="34" charset="0"/>
              <a:cs typeface="Calibri" pitchFamily="34" charset="0"/>
            </a:defRPr>
          </a:pPr>
          <a:endParaRPr lang="fr-FR"/>
        </a:p>
      </c:txPr>
    </c:title>
    <c:autoTitleDeleted val="0"/>
    <c:plotArea>
      <c:layout/>
      <c:barChart>
        <c:barDir val="col"/>
        <c:grouping val="clustered"/>
        <c:varyColors val="0"/>
        <c:ser>
          <c:idx val="0"/>
          <c:order val="0"/>
          <c:tx>
            <c:strRef>
              <c:f>'Feuil1'!$B$1</c:f>
              <c:strCache>
                <c:ptCount val="1"/>
                <c:pt idx="0">
                  <c:v>Utilisation des offres (en %)</c:v>
                </c:pt>
              </c:strCache>
            </c:strRef>
          </c:tx>
          <c:invertIfNegative val="0"/>
          <c:dLbls>
            <c:txPr>
              <a:bodyPr/>
              <a:lstStyle/>
              <a:p>
                <a:pPr>
                  <a:defRPr sz="14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'Feuil1'!$A$2:$A$5</c:f>
              <c:strCache>
                <c:ptCount val="4"/>
                <c:pt idx="0">
                  <c:v>Loisirs</c:v>
                </c:pt>
                <c:pt idx="1">
                  <c:v>Vacances adultes</c:v>
                </c:pt>
                <c:pt idx="2">
                  <c:v>Vacances juniors</c:v>
                </c:pt>
                <c:pt idx="3">
                  <c:v>Vacances en Direct</c:v>
                </c:pt>
              </c:strCache>
            </c:strRef>
          </c:cat>
          <c:val>
            <c:numRef>
              <c:f>'Feuil1'!$B$2:$B$5</c:f>
              <c:numCache>
                <c:formatCode>0.00%</c:formatCode>
                <c:ptCount val="4"/>
                <c:pt idx="0">
                  <c:v>0.80700000000000005</c:v>
                </c:pt>
                <c:pt idx="1">
                  <c:v>0.34300000000000008</c:v>
                </c:pt>
                <c:pt idx="2">
                  <c:v>0.33800000000000058</c:v>
                </c:pt>
                <c:pt idx="3">
                  <c:v>0.32500000000000051</c:v>
                </c:pt>
              </c:numCache>
            </c:numRef>
          </c:val>
        </c:ser>
        <c:dLbls>
          <c:showLegendKey val="0"/>
          <c:showVal val="1"/>
          <c:showCatName val="0"/>
          <c:showSerName val="0"/>
          <c:showPercent val="0"/>
          <c:showBubbleSize val="0"/>
        </c:dLbls>
        <c:gapWidth val="150"/>
        <c:overlap val="-25"/>
        <c:axId val="34050432"/>
        <c:axId val="34053120"/>
      </c:barChart>
      <c:catAx>
        <c:axId val="34050432"/>
        <c:scaling>
          <c:orientation val="minMax"/>
        </c:scaling>
        <c:delete val="0"/>
        <c:axPos val="b"/>
        <c:majorTickMark val="none"/>
        <c:minorTickMark val="none"/>
        <c:tickLblPos val="nextTo"/>
        <c:txPr>
          <a:bodyPr/>
          <a:lstStyle/>
          <a:p>
            <a:pPr>
              <a:defRPr sz="1400">
                <a:latin typeface="Calibri" pitchFamily="34" charset="0"/>
                <a:cs typeface="Calibri" pitchFamily="34" charset="0"/>
              </a:defRPr>
            </a:pPr>
            <a:endParaRPr lang="fr-FR"/>
          </a:p>
        </c:txPr>
        <c:crossAx val="34053120"/>
        <c:crosses val="autoZero"/>
        <c:auto val="1"/>
        <c:lblAlgn val="ctr"/>
        <c:lblOffset val="100"/>
        <c:noMultiLvlLbl val="0"/>
      </c:catAx>
      <c:valAx>
        <c:axId val="34053120"/>
        <c:scaling>
          <c:orientation val="minMax"/>
        </c:scaling>
        <c:delete val="1"/>
        <c:axPos val="l"/>
        <c:numFmt formatCode="0.00%" sourceLinked="1"/>
        <c:majorTickMark val="none"/>
        <c:minorTickMark val="none"/>
        <c:tickLblPos val="none"/>
        <c:crossAx val="34050432"/>
        <c:crosses val="autoZero"/>
        <c:crossBetween val="between"/>
      </c:valAx>
    </c:plotArea>
    <c:plotVisOnly val="1"/>
    <c:dispBlanksAs val="gap"/>
    <c:showDLblsOverMax val="0"/>
  </c:chart>
  <c:txPr>
    <a:bodyPr/>
    <a:lstStyle/>
    <a:p>
      <a:pPr>
        <a:defRPr sz="1800"/>
      </a:pPr>
      <a:endParaRPr lang="fr-FR"/>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16"/>
    </mc:Choice>
    <mc:Fallback>
      <c:style val="16"/>
    </mc:Fallback>
  </mc:AlternateContent>
  <c:chart>
    <c:autoTitleDeleted val="0"/>
    <c:plotArea>
      <c:layout>
        <c:manualLayout>
          <c:layoutTarget val="inner"/>
          <c:xMode val="edge"/>
          <c:yMode val="edge"/>
          <c:x val="0.29595185582946326"/>
          <c:y val="7.3511633128689094E-2"/>
          <c:w val="0.69145883653531115"/>
          <c:h val="0.61792433216839493"/>
        </c:manualLayout>
      </c:layout>
      <c:barChart>
        <c:barDir val="bar"/>
        <c:grouping val="clustered"/>
        <c:varyColors val="0"/>
        <c:ser>
          <c:idx val="0"/>
          <c:order val="0"/>
          <c:tx>
            <c:strRef>
              <c:f>Feuil1!$B$1</c:f>
              <c:strCache>
                <c:ptCount val="1"/>
                <c:pt idx="0">
                  <c:v>Pas d'avis</c:v>
                </c:pt>
              </c:strCache>
            </c:strRef>
          </c:tx>
          <c:spPr>
            <a:solidFill>
              <a:schemeClr val="bg1">
                <a:lumMod val="75000"/>
              </a:schemeClr>
            </a:solidFill>
          </c:spPr>
          <c:invertIfNegative val="0"/>
          <c:dLbls>
            <c:dLbl>
              <c:idx val="0"/>
              <c:layout>
                <c:manualLayout>
                  <c:x val="-4.8139898779653655E-2"/>
                  <c:y val="-1.0175151478895507E-2"/>
                </c:manualLayout>
              </c:layout>
              <c:tx>
                <c:rich>
                  <a:bodyPr/>
                  <a:lstStyle/>
                  <a:p>
                    <a:r>
                      <a:rPr lang="en-US" smtClean="0">
                        <a:latin typeface="Calibri" pitchFamily="34" charset="0"/>
                        <a:cs typeface="Calibri" pitchFamily="34" charset="0"/>
                      </a:rPr>
                      <a:t>3</a:t>
                    </a:r>
                    <a:r>
                      <a:rPr lang="en-US" smtClean="0"/>
                      <a:t>,9 %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Loisirs</c:v>
                </c:pt>
              </c:strCache>
            </c:strRef>
          </c:cat>
          <c:val>
            <c:numRef>
              <c:f>Feuil1!$B$2</c:f>
              <c:numCache>
                <c:formatCode>General</c:formatCode>
                <c:ptCount val="1"/>
                <c:pt idx="0">
                  <c:v>3.9</c:v>
                </c:pt>
              </c:numCache>
            </c:numRef>
          </c:val>
        </c:ser>
        <c:ser>
          <c:idx val="1"/>
          <c:order val="1"/>
          <c:tx>
            <c:strRef>
              <c:f>Feuil1!$C$1</c:f>
              <c:strCache>
                <c:ptCount val="1"/>
                <c:pt idx="0">
                  <c:v>J'ai été déçu-e par la qualité du service offert</c:v>
                </c:pt>
              </c:strCache>
            </c:strRef>
          </c:tx>
          <c:spPr>
            <a:solidFill>
              <a:srgbClr val="FF0000"/>
            </a:solidFill>
          </c:spPr>
          <c:invertIfNegative val="0"/>
          <c:dLbls>
            <c:dLbl>
              <c:idx val="0"/>
              <c:layout>
                <c:manualLayout>
                  <c:x val="-5.0492381703237867E-2"/>
                  <c:y val="-1.3566868638527371E-2"/>
                </c:manualLayout>
              </c:layout>
              <c:tx>
                <c:rich>
                  <a:bodyPr/>
                  <a:lstStyle/>
                  <a:p>
                    <a:r>
                      <a:rPr lang="en-US" smtClean="0">
                        <a:latin typeface="Calibri" pitchFamily="34" charset="0"/>
                        <a:cs typeface="Calibri" pitchFamily="34" charset="0"/>
                      </a:rPr>
                      <a:t>3</a:t>
                    </a:r>
                    <a:r>
                      <a:rPr lang="en-US" smtClean="0"/>
                      <a:t>,6 %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Loisirs</c:v>
                </c:pt>
              </c:strCache>
            </c:strRef>
          </c:cat>
          <c:val>
            <c:numRef>
              <c:f>Feuil1!$C$2</c:f>
              <c:numCache>
                <c:formatCode>General</c:formatCode>
                <c:ptCount val="1"/>
                <c:pt idx="0">
                  <c:v>3.4</c:v>
                </c:pt>
              </c:numCache>
            </c:numRef>
          </c:val>
        </c:ser>
        <c:ser>
          <c:idx val="2"/>
          <c:order val="2"/>
          <c:tx>
            <c:strRef>
              <c:f>Feuil1!$D$1</c:f>
              <c:strCache>
                <c:ptCount val="1"/>
                <c:pt idx="0">
                  <c:v>Elle pourrait être améliorée</c:v>
                </c:pt>
              </c:strCache>
            </c:strRef>
          </c:tx>
          <c:spPr>
            <a:solidFill>
              <a:schemeClr val="accent3"/>
            </a:solidFill>
          </c:spPr>
          <c:invertIfNegative val="0"/>
          <c:dLbls>
            <c:dLbl>
              <c:idx val="0"/>
              <c:layout>
                <c:manualLayout>
                  <c:x val="-0.24145795969760006"/>
                  <c:y val="3.2398091420781311E-3"/>
                </c:manualLayout>
              </c:layout>
              <c:tx>
                <c:rich>
                  <a:bodyPr/>
                  <a:lstStyle/>
                  <a:p>
                    <a:r>
                      <a:rPr lang="en-US" smtClean="0">
                        <a:latin typeface="Calibri" pitchFamily="34" charset="0"/>
                        <a:cs typeface="Calibri" pitchFamily="34" charset="0"/>
                      </a:rPr>
                      <a:t>3</a:t>
                    </a:r>
                    <a:r>
                      <a:rPr lang="en-US" smtClean="0"/>
                      <a:t>8,5</a:t>
                    </a:r>
                    <a:r>
                      <a:rPr lang="en-US" baseline="0" smtClean="0"/>
                      <a:t>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Loisirs</c:v>
                </c:pt>
              </c:strCache>
            </c:strRef>
          </c:cat>
          <c:val>
            <c:numRef>
              <c:f>Feuil1!$D$2</c:f>
              <c:numCache>
                <c:formatCode>General</c:formatCode>
                <c:ptCount val="1"/>
                <c:pt idx="0">
                  <c:v>38.200000000000003</c:v>
                </c:pt>
              </c:numCache>
            </c:numRef>
          </c:val>
        </c:ser>
        <c:ser>
          <c:idx val="3"/>
          <c:order val="3"/>
          <c:tx>
            <c:strRef>
              <c:f>Feuil1!$E$1</c:f>
              <c:strCache>
                <c:ptCount val="1"/>
                <c:pt idx="0">
                  <c:v>Elle a pleinement correspondu à mes attentes</c:v>
                </c:pt>
              </c:strCache>
            </c:strRef>
          </c:tx>
          <c:spPr>
            <a:solidFill>
              <a:srgbClr val="B9CC00"/>
            </a:solidFill>
          </c:spPr>
          <c:invertIfNegative val="0"/>
          <c:dLbls>
            <c:dLbl>
              <c:idx val="0"/>
              <c:layout>
                <c:manualLayout>
                  <c:x val="-0.38423310108400682"/>
                  <c:y val="3.2398091420781311E-3"/>
                </c:manualLayout>
              </c:layout>
              <c:tx>
                <c:rich>
                  <a:bodyPr/>
                  <a:lstStyle/>
                  <a:p>
                    <a:r>
                      <a:rPr lang="en-US" smtClean="0">
                        <a:latin typeface="Calibri" pitchFamily="34" charset="0"/>
                        <a:cs typeface="Calibri" pitchFamily="34" charset="0"/>
                      </a:rPr>
                      <a:t>5</a:t>
                    </a:r>
                    <a:r>
                      <a:rPr lang="en-US" smtClean="0"/>
                      <a:t>4,1 %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trendline>
            <c:trendlineType val="linear"/>
            <c:dispRSqr val="0"/>
            <c:dispEq val="0"/>
          </c:trendline>
          <c:cat>
            <c:strRef>
              <c:f>Feuil1!$A$2</c:f>
              <c:strCache>
                <c:ptCount val="1"/>
                <c:pt idx="0">
                  <c:v>Satisfaction offre Loisirs</c:v>
                </c:pt>
              </c:strCache>
            </c:strRef>
          </c:cat>
          <c:val>
            <c:numRef>
              <c:f>Feuil1!$E$2</c:f>
              <c:numCache>
                <c:formatCode>General</c:formatCode>
                <c:ptCount val="1"/>
                <c:pt idx="0">
                  <c:v>54.5</c:v>
                </c:pt>
              </c:numCache>
            </c:numRef>
          </c:val>
        </c:ser>
        <c:dLbls>
          <c:showLegendKey val="0"/>
          <c:showVal val="1"/>
          <c:showCatName val="0"/>
          <c:showSerName val="0"/>
          <c:showPercent val="0"/>
          <c:showBubbleSize val="0"/>
        </c:dLbls>
        <c:gapWidth val="75"/>
        <c:axId val="34409472"/>
        <c:axId val="34419456"/>
      </c:barChart>
      <c:catAx>
        <c:axId val="34409472"/>
        <c:scaling>
          <c:orientation val="minMax"/>
        </c:scaling>
        <c:delete val="0"/>
        <c:axPos val="l"/>
        <c:majorTickMark val="none"/>
        <c:minorTickMark val="none"/>
        <c:tickLblPos val="nextTo"/>
        <c:txPr>
          <a:bodyPr/>
          <a:lstStyle/>
          <a:p>
            <a:pPr>
              <a:defRPr sz="1200">
                <a:latin typeface="Calibri" pitchFamily="34" charset="0"/>
                <a:cs typeface="Calibri" pitchFamily="34" charset="0"/>
              </a:defRPr>
            </a:pPr>
            <a:endParaRPr lang="fr-FR"/>
          </a:p>
        </c:txPr>
        <c:crossAx val="34419456"/>
        <c:crosses val="autoZero"/>
        <c:auto val="1"/>
        <c:lblAlgn val="ctr"/>
        <c:lblOffset val="100"/>
        <c:noMultiLvlLbl val="0"/>
      </c:catAx>
      <c:valAx>
        <c:axId val="34419456"/>
        <c:scaling>
          <c:orientation val="minMax"/>
        </c:scaling>
        <c:delete val="1"/>
        <c:axPos val="b"/>
        <c:numFmt formatCode="General" sourceLinked="1"/>
        <c:majorTickMark val="none"/>
        <c:minorTickMark val="none"/>
        <c:tickLblPos val="none"/>
        <c:crossAx val="34409472"/>
        <c:crosses val="autoZero"/>
        <c:crossBetween val="between"/>
      </c:valAx>
    </c:plotArea>
    <c:legend>
      <c:legendPos val="b"/>
      <c:legendEntry>
        <c:idx val="4"/>
        <c:delete val="1"/>
      </c:legendEntry>
      <c:layout>
        <c:manualLayout>
          <c:xMode val="edge"/>
          <c:yMode val="edge"/>
          <c:x val="0.44206533946027415"/>
          <c:y val="0.53547602616803269"/>
          <c:w val="0.5579345779138396"/>
          <c:h val="0.44425069179225707"/>
        </c:manualLayout>
      </c:layout>
      <c:overlay val="0"/>
      <c:txPr>
        <a:bodyPr/>
        <a:lstStyle/>
        <a:p>
          <a:pPr>
            <a:defRPr sz="1200">
              <a:latin typeface="Calibri" pitchFamily="34" charset="0"/>
              <a:cs typeface="Calibri" pitchFamily="34" charset="0"/>
            </a:defRPr>
          </a:pPr>
          <a:endParaRPr lang="fr-FR"/>
        </a:p>
      </c:txPr>
    </c:legend>
    <c:plotVisOnly val="1"/>
    <c:dispBlanksAs val="gap"/>
    <c:showDLblsOverMax val="0"/>
  </c:chart>
  <c:spPr>
    <a:ln>
      <a:solidFill>
        <a:schemeClr val="bg1">
          <a:lumMod val="65000"/>
        </a:schemeClr>
      </a:solidFill>
    </a:ln>
  </c:spPr>
  <c:txPr>
    <a:bodyPr/>
    <a:lstStyle/>
    <a:p>
      <a:pPr>
        <a:defRPr sz="1800"/>
      </a:pPr>
      <a:endParaRPr lang="fr-FR"/>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0"/>
    <c:plotArea>
      <c:layout>
        <c:manualLayout>
          <c:layoutTarget val="inner"/>
          <c:xMode val="edge"/>
          <c:yMode val="edge"/>
          <c:x val="0.28985513955239539"/>
          <c:y val="8.5660679133858372E-2"/>
          <c:w val="0.66315272309711282"/>
          <c:h val="0.62452509842520032"/>
        </c:manualLayout>
      </c:layout>
      <c:barChart>
        <c:barDir val="bar"/>
        <c:grouping val="clustered"/>
        <c:varyColors val="0"/>
        <c:ser>
          <c:idx val="0"/>
          <c:order val="0"/>
          <c:tx>
            <c:strRef>
              <c:f>Feuil1!$B$1</c:f>
              <c:strCache>
                <c:ptCount val="1"/>
                <c:pt idx="0">
                  <c:v>Pas d'avis</c:v>
                </c:pt>
              </c:strCache>
            </c:strRef>
          </c:tx>
          <c:spPr>
            <a:solidFill>
              <a:schemeClr val="bg1">
                <a:lumMod val="75000"/>
              </a:schemeClr>
            </a:solidFill>
          </c:spPr>
          <c:invertIfNegative val="0"/>
          <c:dLbls>
            <c:dLbl>
              <c:idx val="0"/>
              <c:layout>
                <c:manualLayout>
                  <c:x val="-6.1524171732856556E-2"/>
                  <c:y val="0"/>
                </c:manualLayout>
              </c:layout>
              <c:tx>
                <c:rich>
                  <a:bodyPr/>
                  <a:lstStyle/>
                  <a:p>
                    <a:r>
                      <a:rPr lang="en-US" smtClean="0">
                        <a:latin typeface="Calibri" pitchFamily="34" charset="0"/>
                        <a:cs typeface="Calibri" pitchFamily="34" charset="0"/>
                      </a:rPr>
                      <a:t>4</a:t>
                    </a:r>
                    <a:r>
                      <a:rPr lang="en-US" smtClean="0"/>
                      <a:t>,4 %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Vacances juniors</c:v>
                </c:pt>
              </c:strCache>
            </c:strRef>
          </c:cat>
          <c:val>
            <c:numRef>
              <c:f>Feuil1!$B$2</c:f>
              <c:numCache>
                <c:formatCode>General</c:formatCode>
                <c:ptCount val="1"/>
                <c:pt idx="0">
                  <c:v>4.7</c:v>
                </c:pt>
              </c:numCache>
            </c:numRef>
          </c:val>
        </c:ser>
        <c:ser>
          <c:idx val="1"/>
          <c:order val="1"/>
          <c:tx>
            <c:strRef>
              <c:f>Feuil1!$C$1</c:f>
              <c:strCache>
                <c:ptCount val="1"/>
                <c:pt idx="0">
                  <c:v>J'ai été déçu-e par la qualité du service offert</c:v>
                </c:pt>
              </c:strCache>
            </c:strRef>
          </c:tx>
          <c:spPr>
            <a:solidFill>
              <a:srgbClr val="FF0000"/>
            </a:solidFill>
          </c:spPr>
          <c:invertIfNegative val="0"/>
          <c:dLbls>
            <c:dLbl>
              <c:idx val="0"/>
              <c:layout>
                <c:manualLayout>
                  <c:x val="-8.6133840425999225E-2"/>
                  <c:y val="-9.3750000000000239E-3"/>
                </c:manualLayout>
              </c:layout>
              <c:tx>
                <c:rich>
                  <a:bodyPr/>
                  <a:lstStyle/>
                  <a:p>
                    <a:r>
                      <a:rPr lang="en-US" smtClean="0">
                        <a:latin typeface="Calibri" pitchFamily="34" charset="0"/>
                        <a:cs typeface="Calibri" pitchFamily="34" charset="0"/>
                      </a:rPr>
                      <a:t>8</a:t>
                    </a:r>
                    <a:r>
                      <a:rPr lang="en-US" smtClean="0"/>
                      <a:t>,2</a:t>
                    </a:r>
                    <a:r>
                      <a:rPr lang="en-US" baseline="0" smtClean="0"/>
                      <a:t>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Vacances juniors</c:v>
                </c:pt>
              </c:strCache>
            </c:strRef>
          </c:cat>
          <c:val>
            <c:numRef>
              <c:f>Feuil1!$C$2</c:f>
              <c:numCache>
                <c:formatCode>General</c:formatCode>
                <c:ptCount val="1"/>
                <c:pt idx="0">
                  <c:v>8.1</c:v>
                </c:pt>
              </c:numCache>
            </c:numRef>
          </c:val>
        </c:ser>
        <c:ser>
          <c:idx val="2"/>
          <c:order val="2"/>
          <c:tx>
            <c:strRef>
              <c:f>Feuil1!$D$1</c:f>
              <c:strCache>
                <c:ptCount val="1"/>
                <c:pt idx="0">
                  <c:v>Elle pourrait être améliorée</c:v>
                </c:pt>
              </c:strCache>
            </c:strRef>
          </c:tx>
          <c:spPr>
            <a:solidFill>
              <a:schemeClr val="accent3"/>
            </a:solidFill>
          </c:spPr>
          <c:invertIfNegative val="0"/>
          <c:dLbls>
            <c:dLbl>
              <c:idx val="0"/>
              <c:layout>
                <c:manualLayout>
                  <c:x val="-0.22969024113599812"/>
                  <c:y val="1.2500000000000001E-2"/>
                </c:manualLayout>
              </c:layout>
              <c:tx>
                <c:rich>
                  <a:bodyPr/>
                  <a:lstStyle/>
                  <a:p>
                    <a:r>
                      <a:rPr lang="en-US" smtClean="0">
                        <a:latin typeface="Calibri" pitchFamily="34" charset="0"/>
                        <a:cs typeface="Calibri" pitchFamily="34" charset="0"/>
                      </a:rPr>
                      <a:t>3</a:t>
                    </a:r>
                    <a:r>
                      <a:rPr lang="en-US" smtClean="0"/>
                      <a:t>4,7</a:t>
                    </a:r>
                    <a:r>
                      <a:rPr lang="en-US" baseline="0" smtClean="0"/>
                      <a:t>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Vacances juniors</c:v>
                </c:pt>
              </c:strCache>
            </c:strRef>
          </c:cat>
          <c:val>
            <c:numRef>
              <c:f>Feuil1!$D$2</c:f>
              <c:numCache>
                <c:formatCode>General</c:formatCode>
                <c:ptCount val="1"/>
                <c:pt idx="0">
                  <c:v>34.800000000000004</c:v>
                </c:pt>
              </c:numCache>
            </c:numRef>
          </c:val>
        </c:ser>
        <c:ser>
          <c:idx val="3"/>
          <c:order val="3"/>
          <c:tx>
            <c:strRef>
              <c:f>Feuil1!$E$1</c:f>
              <c:strCache>
                <c:ptCount val="1"/>
                <c:pt idx="0">
                  <c:v>Elle a pleinement correspondu à mes attentes</c:v>
                </c:pt>
              </c:strCache>
            </c:strRef>
          </c:tx>
          <c:spPr>
            <a:solidFill>
              <a:srgbClr val="B9CC00"/>
            </a:solidFill>
          </c:spPr>
          <c:invertIfNegative val="0"/>
          <c:dPt>
            <c:idx val="0"/>
            <c:invertIfNegative val="0"/>
            <c:bubble3D val="0"/>
            <c:spPr>
              <a:solidFill>
                <a:srgbClr val="B9CC00"/>
              </a:solidFill>
              <a:ln>
                <a:solidFill>
                  <a:srgbClr val="B9CC00"/>
                </a:solidFill>
              </a:ln>
            </c:spPr>
          </c:dPt>
          <c:dLbls>
            <c:dLbl>
              <c:idx val="0"/>
              <c:layout>
                <c:manualLayout>
                  <c:x val="-0.38965308764142487"/>
                  <c:y val="3.1250000000000041E-3"/>
                </c:manualLayout>
              </c:layout>
              <c:tx>
                <c:rich>
                  <a:bodyPr/>
                  <a:lstStyle/>
                  <a:p>
                    <a:r>
                      <a:rPr lang="en-US" smtClean="0">
                        <a:latin typeface="Calibri" pitchFamily="34" charset="0"/>
                        <a:cs typeface="Calibri" pitchFamily="34" charset="0"/>
                      </a:rPr>
                      <a:t>5</a:t>
                    </a:r>
                    <a:r>
                      <a:rPr lang="en-US" smtClean="0"/>
                      <a:t>2,7 %</a:t>
                    </a:r>
                    <a:endParaRPr lang="en-US"/>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Vacances juniors</c:v>
                </c:pt>
              </c:strCache>
            </c:strRef>
          </c:cat>
          <c:val>
            <c:numRef>
              <c:f>Feuil1!$E$2</c:f>
              <c:numCache>
                <c:formatCode>General</c:formatCode>
                <c:ptCount val="1"/>
                <c:pt idx="0">
                  <c:v>52.4</c:v>
                </c:pt>
              </c:numCache>
            </c:numRef>
          </c:val>
        </c:ser>
        <c:dLbls>
          <c:showLegendKey val="0"/>
          <c:showVal val="1"/>
          <c:showCatName val="0"/>
          <c:showSerName val="0"/>
          <c:showPercent val="0"/>
          <c:showBubbleSize val="0"/>
        </c:dLbls>
        <c:gapWidth val="75"/>
        <c:axId val="34599296"/>
        <c:axId val="34600832"/>
      </c:barChart>
      <c:catAx>
        <c:axId val="34599296"/>
        <c:scaling>
          <c:orientation val="minMax"/>
        </c:scaling>
        <c:delete val="0"/>
        <c:axPos val="l"/>
        <c:majorTickMark val="none"/>
        <c:minorTickMark val="none"/>
        <c:tickLblPos val="nextTo"/>
        <c:txPr>
          <a:bodyPr/>
          <a:lstStyle/>
          <a:p>
            <a:pPr>
              <a:defRPr sz="1200">
                <a:latin typeface="Calibri" pitchFamily="34" charset="0"/>
                <a:cs typeface="Calibri" pitchFamily="34" charset="0"/>
              </a:defRPr>
            </a:pPr>
            <a:endParaRPr lang="fr-FR"/>
          </a:p>
        </c:txPr>
        <c:crossAx val="34600832"/>
        <c:crosses val="autoZero"/>
        <c:auto val="1"/>
        <c:lblAlgn val="ctr"/>
        <c:lblOffset val="100"/>
        <c:noMultiLvlLbl val="0"/>
      </c:catAx>
      <c:valAx>
        <c:axId val="34600832"/>
        <c:scaling>
          <c:orientation val="minMax"/>
        </c:scaling>
        <c:delete val="1"/>
        <c:axPos val="b"/>
        <c:numFmt formatCode="General" sourceLinked="1"/>
        <c:majorTickMark val="none"/>
        <c:minorTickMark val="none"/>
        <c:tickLblPos val="none"/>
        <c:crossAx val="34599296"/>
        <c:crosses val="autoZero"/>
        <c:crossBetween val="between"/>
      </c:valAx>
    </c:plotArea>
    <c:legend>
      <c:legendPos val="b"/>
      <c:layout>
        <c:manualLayout>
          <c:xMode val="edge"/>
          <c:yMode val="edge"/>
          <c:x val="0.46480005308052191"/>
          <c:y val="0.61998868110236216"/>
          <c:w val="0.52549652105838351"/>
          <c:h val="0.36751131889763788"/>
        </c:manualLayout>
      </c:layout>
      <c:overlay val="0"/>
      <c:txPr>
        <a:bodyPr/>
        <a:lstStyle/>
        <a:p>
          <a:pPr>
            <a:defRPr sz="1200">
              <a:latin typeface="Calibri" pitchFamily="34" charset="0"/>
              <a:cs typeface="Calibri" pitchFamily="34" charset="0"/>
            </a:defRPr>
          </a:pPr>
          <a:endParaRPr lang="fr-FR"/>
        </a:p>
      </c:txPr>
    </c:legend>
    <c:plotVisOnly val="1"/>
    <c:dispBlanksAs val="gap"/>
    <c:showDLblsOverMax val="0"/>
  </c:chart>
  <c:spPr>
    <a:ln>
      <a:solidFill>
        <a:schemeClr val="bg1">
          <a:lumMod val="65000"/>
        </a:schemeClr>
      </a:solidFill>
    </a:ln>
  </c:spPr>
  <c:txPr>
    <a:bodyPr/>
    <a:lstStyle/>
    <a:p>
      <a:pPr>
        <a:defRPr sz="1800"/>
      </a:pPr>
      <a:endParaRPr lang="fr-FR"/>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0"/>
    <c:plotArea>
      <c:layout>
        <c:manualLayout>
          <c:layoutTarget val="inner"/>
          <c:xMode val="edge"/>
          <c:yMode val="edge"/>
          <c:x val="0.29209302971504458"/>
          <c:y val="0.10441067913385825"/>
          <c:w val="0.66315272309711282"/>
          <c:h val="0.62452509842520043"/>
        </c:manualLayout>
      </c:layout>
      <c:barChart>
        <c:barDir val="bar"/>
        <c:grouping val="clustered"/>
        <c:varyColors val="0"/>
        <c:ser>
          <c:idx val="0"/>
          <c:order val="0"/>
          <c:tx>
            <c:strRef>
              <c:f>Feuil1!$B$1</c:f>
              <c:strCache>
                <c:ptCount val="1"/>
                <c:pt idx="0">
                  <c:v>Pas d'avis</c:v>
                </c:pt>
              </c:strCache>
            </c:strRef>
          </c:tx>
          <c:spPr>
            <a:solidFill>
              <a:schemeClr val="bg1">
                <a:lumMod val="75000"/>
              </a:schemeClr>
            </a:solidFill>
          </c:spPr>
          <c:invertIfNegative val="0"/>
          <c:dLbls>
            <c:dLbl>
              <c:idx val="0"/>
              <c:layout>
                <c:manualLayout>
                  <c:x val="-6.1524171732856556E-2"/>
                  <c:y val="0"/>
                </c:manualLayout>
              </c:layout>
              <c:tx>
                <c:rich>
                  <a:bodyPr/>
                  <a:lstStyle/>
                  <a:p>
                    <a:r>
                      <a:rPr lang="en-US" dirty="0" smtClean="0">
                        <a:latin typeface="Calibri" pitchFamily="34" charset="0"/>
                        <a:cs typeface="Calibri" pitchFamily="34" charset="0"/>
                      </a:rPr>
                      <a:t>4</a:t>
                    </a:r>
                    <a:r>
                      <a:rPr lang="en-US" dirty="0" smtClean="0"/>
                      <a:t>,9 %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Vacances juniors</c:v>
                </c:pt>
              </c:strCache>
            </c:strRef>
          </c:cat>
          <c:val>
            <c:numRef>
              <c:f>Feuil1!$B$2</c:f>
              <c:numCache>
                <c:formatCode>General</c:formatCode>
                <c:ptCount val="1"/>
                <c:pt idx="0">
                  <c:v>4.7</c:v>
                </c:pt>
              </c:numCache>
            </c:numRef>
          </c:val>
        </c:ser>
        <c:ser>
          <c:idx val="1"/>
          <c:order val="1"/>
          <c:tx>
            <c:strRef>
              <c:f>Feuil1!$C$1</c:f>
              <c:strCache>
                <c:ptCount val="1"/>
                <c:pt idx="0">
                  <c:v>J'ai été déçu-e par la qualité du service offert</c:v>
                </c:pt>
              </c:strCache>
            </c:strRef>
          </c:tx>
          <c:spPr>
            <a:solidFill>
              <a:srgbClr val="FF0000"/>
            </a:solidFill>
          </c:spPr>
          <c:invertIfNegative val="0"/>
          <c:dLbls>
            <c:dLbl>
              <c:idx val="0"/>
              <c:layout>
                <c:manualLayout>
                  <c:x val="-8.6133840425999225E-2"/>
                  <c:y val="-9.3750000000000274E-3"/>
                </c:manualLayout>
              </c:layout>
              <c:tx>
                <c:rich>
                  <a:bodyPr/>
                  <a:lstStyle/>
                  <a:p>
                    <a:r>
                      <a:rPr lang="en-US" dirty="0" smtClean="0">
                        <a:latin typeface="Calibri" pitchFamily="34" charset="0"/>
                        <a:cs typeface="Calibri" pitchFamily="34" charset="0"/>
                      </a:rPr>
                      <a:t>6</a:t>
                    </a:r>
                    <a:r>
                      <a:rPr lang="en-US" dirty="0" smtClean="0"/>
                      <a:t>,9</a:t>
                    </a:r>
                    <a:r>
                      <a:rPr lang="en-US" baseline="0" dirty="0" smtClean="0"/>
                      <a:t>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Vacances juniors</c:v>
                </c:pt>
              </c:strCache>
            </c:strRef>
          </c:cat>
          <c:val>
            <c:numRef>
              <c:f>Feuil1!$C$2</c:f>
              <c:numCache>
                <c:formatCode>General</c:formatCode>
                <c:ptCount val="1"/>
                <c:pt idx="0">
                  <c:v>8.1</c:v>
                </c:pt>
              </c:numCache>
            </c:numRef>
          </c:val>
        </c:ser>
        <c:ser>
          <c:idx val="2"/>
          <c:order val="2"/>
          <c:tx>
            <c:strRef>
              <c:f>Feuil1!$D$1</c:f>
              <c:strCache>
                <c:ptCount val="1"/>
                <c:pt idx="0">
                  <c:v>Elle pourrait être améliorée</c:v>
                </c:pt>
              </c:strCache>
            </c:strRef>
          </c:tx>
          <c:spPr>
            <a:solidFill>
              <a:schemeClr val="accent3"/>
            </a:solidFill>
          </c:spPr>
          <c:invertIfNegative val="0"/>
          <c:dLbls>
            <c:dLbl>
              <c:idx val="0"/>
              <c:layout>
                <c:manualLayout>
                  <c:x val="-0.22969024113599817"/>
                  <c:y val="1.2500000000000001E-2"/>
                </c:manualLayout>
              </c:layout>
              <c:tx>
                <c:rich>
                  <a:bodyPr/>
                  <a:lstStyle/>
                  <a:p>
                    <a:r>
                      <a:rPr lang="en-US" dirty="0" smtClean="0">
                        <a:latin typeface="Calibri" pitchFamily="34" charset="0"/>
                        <a:cs typeface="Calibri" pitchFamily="34" charset="0"/>
                      </a:rPr>
                      <a:t>3</a:t>
                    </a:r>
                    <a:r>
                      <a:rPr lang="en-US" dirty="0" smtClean="0"/>
                      <a:t>5,1</a:t>
                    </a:r>
                    <a:r>
                      <a:rPr lang="en-US" baseline="0" dirty="0" smtClean="0"/>
                      <a:t>%</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Vacances juniors</c:v>
                </c:pt>
              </c:strCache>
            </c:strRef>
          </c:cat>
          <c:val>
            <c:numRef>
              <c:f>Feuil1!$D$2</c:f>
              <c:numCache>
                <c:formatCode>General</c:formatCode>
                <c:ptCount val="1"/>
                <c:pt idx="0">
                  <c:v>34.800000000000004</c:v>
                </c:pt>
              </c:numCache>
            </c:numRef>
          </c:val>
        </c:ser>
        <c:ser>
          <c:idx val="3"/>
          <c:order val="3"/>
          <c:tx>
            <c:strRef>
              <c:f>Feuil1!$E$1</c:f>
              <c:strCache>
                <c:ptCount val="1"/>
                <c:pt idx="0">
                  <c:v>Elle a pleinement correspondu à mes attentes</c:v>
                </c:pt>
              </c:strCache>
            </c:strRef>
          </c:tx>
          <c:spPr>
            <a:solidFill>
              <a:srgbClr val="B9CC00"/>
            </a:solidFill>
          </c:spPr>
          <c:invertIfNegative val="0"/>
          <c:dPt>
            <c:idx val="0"/>
            <c:invertIfNegative val="0"/>
            <c:bubble3D val="0"/>
            <c:spPr>
              <a:solidFill>
                <a:srgbClr val="B9CC00"/>
              </a:solidFill>
              <a:ln>
                <a:solidFill>
                  <a:srgbClr val="B9CC00"/>
                </a:solidFill>
              </a:ln>
            </c:spPr>
          </c:dPt>
          <c:dLbls>
            <c:dLbl>
              <c:idx val="0"/>
              <c:layout>
                <c:manualLayout>
                  <c:x val="-0.38965308764142487"/>
                  <c:y val="3.1250000000000045E-3"/>
                </c:manualLayout>
              </c:layout>
              <c:tx>
                <c:rich>
                  <a:bodyPr/>
                  <a:lstStyle/>
                  <a:p>
                    <a:r>
                      <a:rPr lang="en-US" dirty="0" smtClean="0">
                        <a:latin typeface="Calibri" pitchFamily="34" charset="0"/>
                        <a:cs typeface="Calibri" pitchFamily="34" charset="0"/>
                      </a:rPr>
                      <a:t>5</a:t>
                    </a:r>
                    <a:r>
                      <a:rPr lang="en-US" dirty="0" smtClean="0"/>
                      <a:t>3,1 %</a:t>
                    </a:r>
                    <a:endParaRPr lang="en-US" dirty="0"/>
                  </a:p>
                </c:rich>
              </c:tx>
              <c:showLegendKey val="0"/>
              <c:showVal val="1"/>
              <c:showCatName val="0"/>
              <c:showSerName val="0"/>
              <c:showPercent val="0"/>
              <c:showBubbleSize val="0"/>
            </c:dLbl>
            <c:txPr>
              <a:bodyPr/>
              <a:lstStyle/>
              <a:p>
                <a:pPr>
                  <a:defRPr sz="1200">
                    <a:latin typeface="Calibri" pitchFamily="34" charset="0"/>
                    <a:cs typeface="Calibri" pitchFamily="34" charset="0"/>
                  </a:defRPr>
                </a:pPr>
                <a:endParaRPr lang="fr-FR"/>
              </a:p>
            </c:txPr>
            <c:showLegendKey val="0"/>
            <c:showVal val="1"/>
            <c:showCatName val="0"/>
            <c:showSerName val="0"/>
            <c:showPercent val="0"/>
            <c:showBubbleSize val="0"/>
            <c:showLeaderLines val="0"/>
          </c:dLbls>
          <c:cat>
            <c:strRef>
              <c:f>Feuil1!$A$2</c:f>
              <c:strCache>
                <c:ptCount val="1"/>
                <c:pt idx="0">
                  <c:v>Satisfaction offre Vacances juniors</c:v>
                </c:pt>
              </c:strCache>
            </c:strRef>
          </c:cat>
          <c:val>
            <c:numRef>
              <c:f>Feuil1!$E$2</c:f>
              <c:numCache>
                <c:formatCode>General</c:formatCode>
                <c:ptCount val="1"/>
                <c:pt idx="0">
                  <c:v>52.4</c:v>
                </c:pt>
              </c:numCache>
            </c:numRef>
          </c:val>
        </c:ser>
        <c:dLbls>
          <c:showLegendKey val="0"/>
          <c:showVal val="1"/>
          <c:showCatName val="0"/>
          <c:showSerName val="0"/>
          <c:showPercent val="0"/>
          <c:showBubbleSize val="0"/>
        </c:dLbls>
        <c:gapWidth val="75"/>
        <c:axId val="34525568"/>
        <c:axId val="34527104"/>
      </c:barChart>
      <c:catAx>
        <c:axId val="34525568"/>
        <c:scaling>
          <c:orientation val="minMax"/>
        </c:scaling>
        <c:delete val="0"/>
        <c:axPos val="l"/>
        <c:majorTickMark val="none"/>
        <c:minorTickMark val="none"/>
        <c:tickLblPos val="nextTo"/>
        <c:txPr>
          <a:bodyPr/>
          <a:lstStyle/>
          <a:p>
            <a:pPr>
              <a:defRPr sz="1200">
                <a:latin typeface="Calibri" pitchFamily="34" charset="0"/>
                <a:cs typeface="Calibri" pitchFamily="34" charset="0"/>
              </a:defRPr>
            </a:pPr>
            <a:endParaRPr lang="fr-FR"/>
          </a:p>
        </c:txPr>
        <c:crossAx val="34527104"/>
        <c:crosses val="autoZero"/>
        <c:auto val="1"/>
        <c:lblAlgn val="ctr"/>
        <c:lblOffset val="100"/>
        <c:noMultiLvlLbl val="0"/>
      </c:catAx>
      <c:valAx>
        <c:axId val="34527104"/>
        <c:scaling>
          <c:orientation val="minMax"/>
        </c:scaling>
        <c:delete val="1"/>
        <c:axPos val="b"/>
        <c:numFmt formatCode="General" sourceLinked="1"/>
        <c:majorTickMark val="none"/>
        <c:minorTickMark val="none"/>
        <c:tickLblPos val="none"/>
        <c:crossAx val="34525568"/>
        <c:crosses val="autoZero"/>
        <c:crossBetween val="between"/>
      </c:valAx>
    </c:plotArea>
    <c:legend>
      <c:legendPos val="b"/>
      <c:layout>
        <c:manualLayout>
          <c:xMode val="edge"/>
          <c:yMode val="edge"/>
          <c:x val="0.45053553481137709"/>
          <c:y val="0.60123868110236156"/>
          <c:w val="0.52549652105838351"/>
          <c:h val="0.36751131889763788"/>
        </c:manualLayout>
      </c:layout>
      <c:overlay val="0"/>
      <c:txPr>
        <a:bodyPr/>
        <a:lstStyle/>
        <a:p>
          <a:pPr>
            <a:defRPr sz="1200">
              <a:latin typeface="Calibri" pitchFamily="34" charset="0"/>
              <a:cs typeface="Calibri" pitchFamily="34" charset="0"/>
            </a:defRPr>
          </a:pPr>
          <a:endParaRPr lang="fr-FR"/>
        </a:p>
      </c:txPr>
    </c:legend>
    <c:plotVisOnly val="1"/>
    <c:dispBlanksAs val="gap"/>
    <c:showDLblsOverMax val="0"/>
  </c:chart>
  <c:spPr>
    <a:ln>
      <a:solidFill>
        <a:schemeClr val="bg1">
          <a:lumMod val="65000"/>
        </a:schemeClr>
      </a:solidFill>
    </a:ln>
  </c:spPr>
  <c:txPr>
    <a:bodyPr/>
    <a:lstStyle/>
    <a:p>
      <a:pPr>
        <a:defRPr sz="1800"/>
      </a:pPr>
      <a:endParaRPr lang="fr-FR"/>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0.79184</cdr:x>
      <cdr:y>0.94253</cdr:y>
    </cdr:from>
    <cdr:to>
      <cdr:x>1</cdr:x>
      <cdr:y>0.99831</cdr:y>
    </cdr:to>
    <cdr:sp macro="" textlink="">
      <cdr:nvSpPr>
        <cdr:cNvPr id="2" name="ZoneTexte 7"/>
        <cdr:cNvSpPr txBox="1"/>
      </cdr:nvSpPr>
      <cdr:spPr>
        <a:xfrm xmlns:a="http://schemas.openxmlformats.org/drawingml/2006/main">
          <a:off x="4464496" y="4680520"/>
          <a:ext cx="1152154" cy="276999"/>
        </a:xfrm>
        <a:prstGeom xmlns:a="http://schemas.openxmlformats.org/drawingml/2006/main" prst="rect">
          <a:avLst/>
        </a:prstGeom>
        <a:noFill xmlns:a="http://schemas.openxmlformats.org/drawingml/2006/main"/>
        <a:ln xmlns:a="http://schemas.openxmlformats.org/drawingml/2006/main" w="19050">
          <a:solidFill>
            <a:srgbClr val="2C9198"/>
          </a:solidFill>
          <a:prstDash val="sysDash"/>
        </a:ln>
      </cdr:spPr>
      <cdr:txBody>
        <a:bodyPr xmlns:a="http://schemas.openxmlformats.org/drawingml/2006/main" wrap="square" rtlCol="0">
          <a:spAutoFit/>
        </a:bodyPr>
        <a:lstStyle xmlns:a="http://schemas.openxmlformats.org/drawingml/2006/main">
          <a:defPPr>
            <a:defRPr lang="fr-FR"/>
          </a:defPPr>
          <a:lvl1pPr marL="0" algn="l" defTabSz="914400" rtl="0" eaLnBrk="1" latinLnBrk="0" hangingPunct="1">
            <a:defRPr sz="1800" kern="1200">
              <a:solidFill>
                <a:sysClr val="windowText" lastClr="000000"/>
              </a:solidFill>
              <a:latin typeface="Century Schoolbook"/>
            </a:defRPr>
          </a:lvl1pPr>
          <a:lvl2pPr marL="457200" algn="l" defTabSz="914400" rtl="0" eaLnBrk="1" latinLnBrk="0" hangingPunct="1">
            <a:defRPr sz="1800" kern="1200">
              <a:solidFill>
                <a:sysClr val="windowText" lastClr="000000"/>
              </a:solidFill>
              <a:latin typeface="Century Schoolbook"/>
            </a:defRPr>
          </a:lvl2pPr>
          <a:lvl3pPr marL="914400" algn="l" defTabSz="914400" rtl="0" eaLnBrk="1" latinLnBrk="0" hangingPunct="1">
            <a:defRPr sz="1800" kern="1200">
              <a:solidFill>
                <a:sysClr val="windowText" lastClr="000000"/>
              </a:solidFill>
              <a:latin typeface="Century Schoolbook"/>
            </a:defRPr>
          </a:lvl3pPr>
          <a:lvl4pPr marL="1371600" algn="l" defTabSz="914400" rtl="0" eaLnBrk="1" latinLnBrk="0" hangingPunct="1">
            <a:defRPr sz="1800" kern="1200">
              <a:solidFill>
                <a:sysClr val="windowText" lastClr="000000"/>
              </a:solidFill>
              <a:latin typeface="Century Schoolbook"/>
            </a:defRPr>
          </a:lvl4pPr>
          <a:lvl5pPr marL="1828800" algn="l" defTabSz="914400" rtl="0" eaLnBrk="1" latinLnBrk="0" hangingPunct="1">
            <a:defRPr sz="1800" kern="1200">
              <a:solidFill>
                <a:sysClr val="windowText" lastClr="000000"/>
              </a:solidFill>
              <a:latin typeface="Century Schoolbook"/>
            </a:defRPr>
          </a:lvl5pPr>
          <a:lvl6pPr marL="2286000" algn="l" defTabSz="914400" rtl="0" eaLnBrk="1" latinLnBrk="0" hangingPunct="1">
            <a:defRPr sz="1800" kern="1200">
              <a:solidFill>
                <a:sysClr val="windowText" lastClr="000000"/>
              </a:solidFill>
              <a:latin typeface="Century Schoolbook"/>
            </a:defRPr>
          </a:lvl6pPr>
          <a:lvl7pPr marL="2743200" algn="l" defTabSz="914400" rtl="0" eaLnBrk="1" latinLnBrk="0" hangingPunct="1">
            <a:defRPr sz="1800" kern="1200">
              <a:solidFill>
                <a:sysClr val="windowText" lastClr="000000"/>
              </a:solidFill>
              <a:latin typeface="Century Schoolbook"/>
            </a:defRPr>
          </a:lvl7pPr>
          <a:lvl8pPr marL="3200400" algn="l" defTabSz="914400" rtl="0" eaLnBrk="1" latinLnBrk="0" hangingPunct="1">
            <a:defRPr sz="1800" kern="1200">
              <a:solidFill>
                <a:sysClr val="windowText" lastClr="000000"/>
              </a:solidFill>
              <a:latin typeface="Century Schoolbook"/>
            </a:defRPr>
          </a:lvl8pPr>
          <a:lvl9pPr marL="3657600" algn="l" defTabSz="914400" rtl="0" eaLnBrk="1" latinLnBrk="0" hangingPunct="1">
            <a:defRPr sz="1800" kern="1200">
              <a:solidFill>
                <a:sysClr val="windowText" lastClr="000000"/>
              </a:solidFill>
              <a:latin typeface="Century Schoolbook"/>
            </a:defRPr>
          </a:lvl9pPr>
        </a:lstStyle>
        <a:p xmlns:a="http://schemas.openxmlformats.org/drawingml/2006/main">
          <a:r>
            <a:rPr lang="fr-FR" sz="1200" dirty="0" smtClean="0">
              <a:latin typeface="Calibri" pitchFamily="34" charset="0"/>
              <a:cs typeface="Calibri" pitchFamily="34" charset="0"/>
            </a:rPr>
            <a:t>Base : 3286</a:t>
          </a:r>
        </a:p>
      </cdr:txBody>
    </cdr:sp>
  </cdr:relSizeAnchor>
</c:userShapes>
</file>

<file path=ppt/drawings/drawing2.xml><?xml version="1.0" encoding="utf-8"?>
<c:userShapes xmlns:c="http://schemas.openxmlformats.org/drawingml/2006/chart">
  <cdr:relSizeAnchor xmlns:cdr="http://schemas.openxmlformats.org/drawingml/2006/chartDrawing">
    <cdr:from>
      <cdr:x>0.9186</cdr:x>
      <cdr:y>0.36422</cdr:y>
    </cdr:from>
    <cdr:to>
      <cdr:x>0.93023</cdr:x>
      <cdr:y>0.44227</cdr:y>
    </cdr:to>
    <cdr:sp macro="" textlink="">
      <cdr:nvSpPr>
        <cdr:cNvPr id="3" name="Connecteur droit 2"/>
        <cdr:cNvSpPr/>
      </cdr:nvSpPr>
      <cdr:spPr>
        <a:xfrm xmlns:a="http://schemas.openxmlformats.org/drawingml/2006/main" flipH="1">
          <a:off x="5688632" y="1008112"/>
          <a:ext cx="72008" cy="216024"/>
        </a:xfrm>
        <a:prstGeom xmlns:a="http://schemas.openxmlformats.org/drawingml/2006/main" prst="line">
          <a:avLst/>
        </a:prstGeom>
      </cdr:spPr>
      <cdr:style>
        <a:lnRef xmlns:a="http://schemas.openxmlformats.org/drawingml/2006/main" idx="1">
          <a:schemeClr val="accent4"/>
        </a:lnRef>
        <a:fillRef xmlns:a="http://schemas.openxmlformats.org/drawingml/2006/main" idx="0">
          <a:schemeClr val="accent4"/>
        </a:fillRef>
        <a:effectRef xmlns:a="http://schemas.openxmlformats.org/drawingml/2006/main" idx="0">
          <a:schemeClr val="accent4"/>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cdr:y>
    </cdr:from>
    <cdr:to>
      <cdr:x>0</cdr:x>
      <cdr:y>0</cdr:y>
    </cdr:to>
    <cdr:sp macro="" textlink="">
      <cdr:nvSpPr>
        <cdr:cNvPr id="3" name="Connecteur droit 2"/>
        <cdr:cNvSpPr/>
      </cdr:nvSpPr>
      <cdr:spPr>
        <a:xfrm xmlns:a="http://schemas.openxmlformats.org/drawingml/2006/main" flipH="1">
          <a:off x="-323528" y="-3284984"/>
          <a:ext cx="0" cy="0"/>
        </a:xfrm>
        <a:prstGeom xmlns:a="http://schemas.openxmlformats.org/drawingml/2006/main" prst="line">
          <a:avLst/>
        </a:prstGeom>
      </cdr:spPr>
      <cdr:style>
        <a:lnRef xmlns:a="http://schemas.openxmlformats.org/drawingml/2006/main" idx="1">
          <a:schemeClr val="accent4"/>
        </a:lnRef>
        <a:fillRef xmlns:a="http://schemas.openxmlformats.org/drawingml/2006/main" idx="0">
          <a:schemeClr val="accent4"/>
        </a:fillRef>
        <a:effectRef xmlns:a="http://schemas.openxmlformats.org/drawingml/2006/main" idx="0">
          <a:schemeClr val="accent4"/>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dr:relSizeAnchor xmlns:cdr="http://schemas.openxmlformats.org/drawingml/2006/chartDrawing">
    <cdr:from>
      <cdr:x>0</cdr:x>
      <cdr:y>0</cdr:y>
    </cdr:from>
    <cdr:to>
      <cdr:x>0</cdr:x>
      <cdr:y>0</cdr:y>
    </cdr:to>
    <cdr:sp macro="" textlink="">
      <cdr:nvSpPr>
        <cdr:cNvPr id="5" name="Connecteur droit 4"/>
        <cdr:cNvSpPr/>
      </cdr:nvSpPr>
      <cdr:spPr>
        <a:xfrm xmlns:a="http://schemas.openxmlformats.org/drawingml/2006/main" flipH="1">
          <a:off x="-323528" y="-3284984"/>
          <a:ext cx="0"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dr:relSizeAnchor xmlns:cdr="http://schemas.openxmlformats.org/drawingml/2006/chartDrawing">
    <cdr:from>
      <cdr:x>0</cdr:x>
      <cdr:y>0</cdr:y>
    </cdr:from>
    <cdr:to>
      <cdr:x>0</cdr:x>
      <cdr:y>0</cdr:y>
    </cdr:to>
    <cdr:sp macro="" textlink="">
      <cdr:nvSpPr>
        <cdr:cNvPr id="7" name="Connecteur droit 6"/>
        <cdr:cNvSpPr/>
      </cdr:nvSpPr>
      <cdr:spPr>
        <a:xfrm xmlns:a="http://schemas.openxmlformats.org/drawingml/2006/main">
          <a:off x="-323528" y="-3284984"/>
          <a:ext cx="0"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dr:relSizeAnchor xmlns:cdr="http://schemas.openxmlformats.org/drawingml/2006/chartDrawing">
    <cdr:from>
      <cdr:x>0</cdr:x>
      <cdr:y>0</cdr:y>
    </cdr:from>
    <cdr:to>
      <cdr:x>0</cdr:x>
      <cdr:y>0</cdr:y>
    </cdr:to>
    <cdr:sp macro="" textlink="">
      <cdr:nvSpPr>
        <cdr:cNvPr id="9" name="Connecteur droit 8"/>
        <cdr:cNvSpPr/>
      </cdr:nvSpPr>
      <cdr:spPr>
        <a:xfrm xmlns:a="http://schemas.openxmlformats.org/drawingml/2006/main" flipH="1">
          <a:off x="-323528" y="-3284984"/>
          <a:ext cx="0" cy="0"/>
        </a:xfrm>
        <a:prstGeom xmlns:a="http://schemas.openxmlformats.org/drawingml/2006/main" prst="line">
          <a:avLst/>
        </a:prstGeom>
      </cdr:spPr>
      <cdr:style>
        <a:lnRef xmlns:a="http://schemas.openxmlformats.org/drawingml/2006/main" idx="1">
          <a:schemeClr val="accent4"/>
        </a:lnRef>
        <a:fillRef xmlns:a="http://schemas.openxmlformats.org/drawingml/2006/main" idx="0">
          <a:schemeClr val="accent4"/>
        </a:fillRef>
        <a:effectRef xmlns:a="http://schemas.openxmlformats.org/drawingml/2006/main" idx="0">
          <a:schemeClr val="accent4"/>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dr:relSizeAnchor xmlns:cdr="http://schemas.openxmlformats.org/drawingml/2006/chartDrawing">
    <cdr:from>
      <cdr:x>0</cdr:x>
      <cdr:y>0</cdr:y>
    </cdr:from>
    <cdr:to>
      <cdr:x>0</cdr:x>
      <cdr:y>0</cdr:y>
    </cdr:to>
    <cdr:sp macro="" textlink="">
      <cdr:nvSpPr>
        <cdr:cNvPr id="11" name="Connecteur droit 10"/>
        <cdr:cNvSpPr/>
      </cdr:nvSpPr>
      <cdr:spPr>
        <a:xfrm xmlns:a="http://schemas.openxmlformats.org/drawingml/2006/main" flipH="1">
          <a:off x="-179512" y="-2780928"/>
          <a:ext cx="0" cy="0"/>
        </a:xfrm>
        <a:prstGeom xmlns:a="http://schemas.openxmlformats.org/drawingml/2006/main" prst="line">
          <a:avLst/>
        </a:prstGeom>
      </cdr:spPr>
      <cdr:style>
        <a:lnRef xmlns:a="http://schemas.openxmlformats.org/drawingml/2006/main" idx="1">
          <a:schemeClr val="accent4"/>
        </a:lnRef>
        <a:fillRef xmlns:a="http://schemas.openxmlformats.org/drawingml/2006/main" idx="0">
          <a:schemeClr val="accent4"/>
        </a:fillRef>
        <a:effectRef xmlns:a="http://schemas.openxmlformats.org/drawingml/2006/main" idx="0">
          <a:schemeClr val="accent4"/>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dr:relSizeAnchor xmlns:cdr="http://schemas.openxmlformats.org/drawingml/2006/chartDrawing">
    <cdr:from>
      <cdr:x>0</cdr:x>
      <cdr:y>0</cdr:y>
    </cdr:from>
    <cdr:to>
      <cdr:x>0</cdr:x>
      <cdr:y>0</cdr:y>
    </cdr:to>
    <cdr:sp macro="" textlink="">
      <cdr:nvSpPr>
        <cdr:cNvPr id="10" name="Connecteur droit 9"/>
        <cdr:cNvSpPr/>
      </cdr:nvSpPr>
      <cdr:spPr>
        <a:xfrm xmlns:a="http://schemas.openxmlformats.org/drawingml/2006/main" flipH="1" flipV="1">
          <a:off x="-179512" y="-2780928"/>
          <a:ext cx="0" cy="0"/>
        </a:xfrm>
        <a:prstGeom xmlns:a="http://schemas.openxmlformats.org/drawingml/2006/main" prst="line">
          <a:avLst/>
        </a:prstGeom>
      </cdr:spPr>
      <cdr:style>
        <a:lnRef xmlns:a="http://schemas.openxmlformats.org/drawingml/2006/main" idx="1">
          <a:schemeClr val="accent4"/>
        </a:lnRef>
        <a:fillRef xmlns:a="http://schemas.openxmlformats.org/drawingml/2006/main" idx="0">
          <a:schemeClr val="accent4"/>
        </a:fillRef>
        <a:effectRef xmlns:a="http://schemas.openxmlformats.org/drawingml/2006/main" idx="0">
          <a:schemeClr val="accent4"/>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dr:relSizeAnchor xmlns:cdr="http://schemas.openxmlformats.org/drawingml/2006/chartDrawing">
    <cdr:from>
      <cdr:x>0</cdr:x>
      <cdr:y>0</cdr:y>
    </cdr:from>
    <cdr:to>
      <cdr:x>0</cdr:x>
      <cdr:y>0</cdr:y>
    </cdr:to>
    <cdr:sp macro="" textlink="">
      <cdr:nvSpPr>
        <cdr:cNvPr id="13" name="Connecteur droit 12"/>
        <cdr:cNvSpPr/>
      </cdr:nvSpPr>
      <cdr:spPr>
        <a:xfrm xmlns:a="http://schemas.openxmlformats.org/drawingml/2006/main" flipH="1">
          <a:off x="-179512" y="-2780928"/>
          <a:ext cx="0"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dr:relSizeAnchor xmlns:cdr="http://schemas.openxmlformats.org/drawingml/2006/chartDrawing">
    <cdr:from>
      <cdr:x>0</cdr:x>
      <cdr:y>0</cdr:y>
    </cdr:from>
    <cdr:to>
      <cdr:x>0</cdr:x>
      <cdr:y>0</cdr:y>
    </cdr:to>
    <cdr:sp macro="" textlink="">
      <cdr:nvSpPr>
        <cdr:cNvPr id="15" name="Connecteur droit 14"/>
        <cdr:cNvSpPr/>
      </cdr:nvSpPr>
      <cdr:spPr>
        <a:xfrm xmlns:a="http://schemas.openxmlformats.org/drawingml/2006/main">
          <a:off x="-179512" y="-2780928"/>
          <a:ext cx="0" cy="0"/>
        </a:xfrm>
        <a:prstGeom xmlns:a="http://schemas.openxmlformats.org/drawingml/2006/main" prst="line">
          <a:avLst/>
        </a:prstGeom>
      </cdr:spPr>
      <cdr:style>
        <a:lnRef xmlns:a="http://schemas.openxmlformats.org/drawingml/2006/main" idx="1">
          <a:schemeClr val="accent4"/>
        </a:lnRef>
        <a:fillRef xmlns:a="http://schemas.openxmlformats.org/drawingml/2006/main" idx="0">
          <a:schemeClr val="accent4"/>
        </a:fillRef>
        <a:effectRef xmlns:a="http://schemas.openxmlformats.org/drawingml/2006/main" idx="0">
          <a:schemeClr val="accent4"/>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dr:relSizeAnchor xmlns:cdr="http://schemas.openxmlformats.org/drawingml/2006/chartDrawing">
    <cdr:from>
      <cdr:x>0</cdr:x>
      <cdr:y>0</cdr:y>
    </cdr:from>
    <cdr:to>
      <cdr:x>0</cdr:x>
      <cdr:y>0</cdr:y>
    </cdr:to>
    <cdr:sp macro="" textlink="">
      <cdr:nvSpPr>
        <cdr:cNvPr id="17" name="Connecteur droit 16"/>
        <cdr:cNvSpPr/>
      </cdr:nvSpPr>
      <cdr:spPr>
        <a:xfrm xmlns:a="http://schemas.openxmlformats.org/drawingml/2006/main" flipV="1">
          <a:off x="-179512" y="-2780928"/>
          <a:ext cx="0" cy="0"/>
        </a:xfrm>
        <a:prstGeom xmlns:a="http://schemas.openxmlformats.org/drawingml/2006/main" prst="line">
          <a:avLst/>
        </a:prstGeom>
      </cdr:spPr>
      <cdr:style>
        <a:lnRef xmlns:a="http://schemas.openxmlformats.org/drawingml/2006/main" idx="1">
          <a:schemeClr val="accent4"/>
        </a:lnRef>
        <a:fillRef xmlns:a="http://schemas.openxmlformats.org/drawingml/2006/main" idx="0">
          <a:schemeClr val="accent4"/>
        </a:fillRef>
        <a:effectRef xmlns:a="http://schemas.openxmlformats.org/drawingml/2006/main" idx="0">
          <a:schemeClr val="accent4"/>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dr:relSizeAnchor xmlns:cdr="http://schemas.openxmlformats.org/drawingml/2006/chartDrawing">
    <cdr:from>
      <cdr:x>0</cdr:x>
      <cdr:y>0</cdr:y>
    </cdr:from>
    <cdr:to>
      <cdr:x>0</cdr:x>
      <cdr:y>0</cdr:y>
    </cdr:to>
    <cdr:sp macro="" textlink="">
      <cdr:nvSpPr>
        <cdr:cNvPr id="25" name="Connecteur droit 24"/>
        <cdr:cNvSpPr/>
      </cdr:nvSpPr>
      <cdr:spPr>
        <a:xfrm xmlns:a="http://schemas.openxmlformats.org/drawingml/2006/main" flipV="1">
          <a:off x="-179512" y="-2780928"/>
          <a:ext cx="0" cy="0"/>
        </a:xfrm>
        <a:prstGeom xmlns:a="http://schemas.openxmlformats.org/drawingml/2006/main" prst="line">
          <a:avLst/>
        </a:prstGeom>
      </cdr:spPr>
      <cdr:style>
        <a:lnRef xmlns:a="http://schemas.openxmlformats.org/drawingml/2006/main" idx="1">
          <a:schemeClr val="accent4"/>
        </a:lnRef>
        <a:fillRef xmlns:a="http://schemas.openxmlformats.org/drawingml/2006/main" idx="0">
          <a:schemeClr val="accent4"/>
        </a:fillRef>
        <a:effectRef xmlns:a="http://schemas.openxmlformats.org/drawingml/2006/main" idx="0">
          <a:schemeClr val="accent4"/>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dr:relSizeAnchor xmlns:cdr="http://schemas.openxmlformats.org/drawingml/2006/chartDrawing">
    <cdr:from>
      <cdr:x>0</cdr:x>
      <cdr:y>0</cdr:y>
    </cdr:from>
    <cdr:to>
      <cdr:x>0</cdr:x>
      <cdr:y>0</cdr:y>
    </cdr:to>
    <cdr:sp macro="" textlink="">
      <cdr:nvSpPr>
        <cdr:cNvPr id="27" name="Connecteur droit 26"/>
        <cdr:cNvSpPr/>
      </cdr:nvSpPr>
      <cdr:spPr>
        <a:xfrm xmlns:a="http://schemas.openxmlformats.org/drawingml/2006/main" flipV="1">
          <a:off x="-179512" y="-2780928"/>
          <a:ext cx="0" cy="0"/>
        </a:xfrm>
        <a:prstGeom xmlns:a="http://schemas.openxmlformats.org/drawingml/2006/main" prst="line">
          <a:avLst/>
        </a:prstGeom>
      </cdr:spPr>
      <cdr:style>
        <a:lnRef xmlns:a="http://schemas.openxmlformats.org/drawingml/2006/main" idx="1">
          <a:schemeClr val="accent4"/>
        </a:lnRef>
        <a:fillRef xmlns:a="http://schemas.openxmlformats.org/drawingml/2006/main" idx="0">
          <a:schemeClr val="accent4"/>
        </a:fillRef>
        <a:effectRef xmlns:a="http://schemas.openxmlformats.org/drawingml/2006/main" idx="0">
          <a:schemeClr val="accent4"/>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dr:relSizeAnchor xmlns:cdr="http://schemas.openxmlformats.org/drawingml/2006/chartDrawing">
    <cdr:from>
      <cdr:x>0.93082</cdr:x>
      <cdr:y>0.16877</cdr:y>
    </cdr:from>
    <cdr:to>
      <cdr:x>0.93282</cdr:x>
      <cdr:y>0.33543</cdr:y>
    </cdr:to>
    <cdr:sp macro="" textlink="">
      <cdr:nvSpPr>
        <cdr:cNvPr id="29" name="Connecteur en angle 28"/>
        <cdr:cNvSpPr/>
      </cdr:nvSpPr>
      <cdr:spPr>
        <a:xfrm xmlns:a="http://schemas.openxmlformats.org/drawingml/2006/main" rot="5400000" flipH="1" flipV="1">
          <a:off x="5898306" y="510406"/>
          <a:ext cx="12700" cy="504056"/>
        </a:xfrm>
        <a:prstGeom xmlns:a="http://schemas.openxmlformats.org/drawingml/2006/main" prst="bentConnector3">
          <a:avLst>
            <a:gd name="adj1" fmla="val 50000"/>
          </a:avLst>
        </a:prstGeom>
        <a:ln xmlns:a="http://schemas.openxmlformats.org/drawingml/2006/main">
          <a:tailEnd type="none"/>
        </a:ln>
      </cdr:spPr>
      <cdr:style>
        <a:lnRef xmlns:a="http://schemas.openxmlformats.org/drawingml/2006/main" idx="1">
          <a:schemeClr val="accent4"/>
        </a:lnRef>
        <a:fillRef xmlns:a="http://schemas.openxmlformats.org/drawingml/2006/main" idx="0">
          <a:schemeClr val="accent4"/>
        </a:fillRef>
        <a:effectRef xmlns:a="http://schemas.openxmlformats.org/drawingml/2006/main" idx="0">
          <a:schemeClr val="accent4"/>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userShapes>
</file>

<file path=ppt/drawings/drawing4.xml><?xml version="1.0" encoding="utf-8"?>
<c:userShapes xmlns:c="http://schemas.openxmlformats.org/drawingml/2006/chart">
  <cdr:relSizeAnchor xmlns:cdr="http://schemas.openxmlformats.org/drawingml/2006/chartDrawing">
    <cdr:from>
      <cdr:x>0.88822</cdr:x>
      <cdr:y>0.18182</cdr:y>
    </cdr:from>
    <cdr:to>
      <cdr:x>0.9095</cdr:x>
      <cdr:y>0.30303</cdr:y>
    </cdr:to>
    <cdr:sp macro="" textlink="">
      <cdr:nvSpPr>
        <cdr:cNvPr id="3" name="Connecteur droit 2"/>
        <cdr:cNvSpPr/>
      </cdr:nvSpPr>
      <cdr:spPr>
        <a:xfrm xmlns:a="http://schemas.openxmlformats.org/drawingml/2006/main" flipH="1">
          <a:off x="6012160" y="432048"/>
          <a:ext cx="144016" cy="288032"/>
        </a:xfrm>
        <a:prstGeom xmlns:a="http://schemas.openxmlformats.org/drawingml/2006/main" prst="line">
          <a:avLst/>
        </a:prstGeom>
      </cdr:spPr>
      <cdr:style>
        <a:lnRef xmlns:a="http://schemas.openxmlformats.org/drawingml/2006/main" idx="1">
          <a:schemeClr val="accent4"/>
        </a:lnRef>
        <a:fillRef xmlns:a="http://schemas.openxmlformats.org/drawingml/2006/main" idx="0">
          <a:schemeClr val="accent4"/>
        </a:fillRef>
        <a:effectRef xmlns:a="http://schemas.openxmlformats.org/drawingml/2006/main" idx="0">
          <a:schemeClr val="accent4"/>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dr:relSizeAnchor xmlns:cdr="http://schemas.openxmlformats.org/drawingml/2006/chartDrawing">
    <cdr:from>
      <cdr:x>0.83503</cdr:x>
      <cdr:y>0.18182</cdr:y>
    </cdr:from>
    <cdr:to>
      <cdr:x>0.87758</cdr:x>
      <cdr:y>0.31418</cdr:y>
    </cdr:to>
    <cdr:sp macro="" textlink="">
      <cdr:nvSpPr>
        <cdr:cNvPr id="5" name="Connecteur droit 4"/>
        <cdr:cNvSpPr/>
      </cdr:nvSpPr>
      <cdr:spPr>
        <a:xfrm xmlns:a="http://schemas.openxmlformats.org/drawingml/2006/main">
          <a:off x="5652120" y="432048"/>
          <a:ext cx="288032" cy="314538"/>
        </a:xfrm>
        <a:prstGeom xmlns:a="http://schemas.openxmlformats.org/drawingml/2006/main" prst="line">
          <a:avLst/>
        </a:prstGeom>
      </cdr:spPr>
      <cdr:style>
        <a:lnRef xmlns:a="http://schemas.openxmlformats.org/drawingml/2006/main" idx="1">
          <a:schemeClr val="accent3"/>
        </a:lnRef>
        <a:fillRef xmlns:a="http://schemas.openxmlformats.org/drawingml/2006/main" idx="0">
          <a:schemeClr val="accent3"/>
        </a:fillRef>
        <a:effectRef xmlns:a="http://schemas.openxmlformats.org/drawingml/2006/main" idx="0">
          <a:schemeClr val="accent3"/>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fr-FR"/>
        </a:p>
      </cdr:txBody>
    </cdr:sp>
  </cdr:relSizeAnchor>
</c:userShapes>
</file>

<file path=ppt/drawings/drawing5.xml><?xml version="1.0" encoding="utf-8"?>
<c:userShapes xmlns:c="http://schemas.openxmlformats.org/drawingml/2006/chart">
  <cdr:relSizeAnchor xmlns:cdr="http://schemas.openxmlformats.org/drawingml/2006/chartDrawing">
    <cdr:from>
      <cdr:x>0.15909</cdr:x>
      <cdr:y>0.10417</cdr:y>
    </cdr:from>
    <cdr:to>
      <cdr:x>0.28409</cdr:x>
      <cdr:y>0.1875</cdr:y>
    </cdr:to>
    <cdr:sp macro="" textlink="">
      <cdr:nvSpPr>
        <cdr:cNvPr id="2" name="ZoneTexte 1"/>
        <cdr:cNvSpPr txBox="1"/>
      </cdr:nvSpPr>
      <cdr:spPr>
        <a:xfrm xmlns:a="http://schemas.openxmlformats.org/drawingml/2006/main">
          <a:off x="1008112" y="360040"/>
          <a:ext cx="792088" cy="28803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sz="1100" dirty="0"/>
        </a:p>
      </cdr:txBody>
    </cdr:sp>
  </cdr:relSizeAnchor>
</c:userShapes>
</file>

<file path=ppt/drawings/drawing6.xml><?xml version="1.0" encoding="utf-8"?>
<c:userShapes xmlns:c="http://schemas.openxmlformats.org/drawingml/2006/chart">
  <cdr:relSizeAnchor xmlns:cdr="http://schemas.openxmlformats.org/drawingml/2006/chartDrawing">
    <cdr:from>
      <cdr:x>0.17105</cdr:x>
      <cdr:y>0.70968</cdr:y>
    </cdr:from>
    <cdr:to>
      <cdr:x>0.31579</cdr:x>
      <cdr:y>0.77419</cdr:y>
    </cdr:to>
    <cdr:sp macro="" textlink="">
      <cdr:nvSpPr>
        <cdr:cNvPr id="2" name="ZoneTexte 1"/>
        <cdr:cNvSpPr txBox="1"/>
      </cdr:nvSpPr>
      <cdr:spPr>
        <a:xfrm xmlns:a="http://schemas.openxmlformats.org/drawingml/2006/main">
          <a:off x="936104" y="3168352"/>
          <a:ext cx="792088" cy="28803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fr-FR" sz="1000" dirty="0" smtClean="0">
              <a:latin typeface="Calibri" pitchFamily="34" charset="0"/>
              <a:cs typeface="Calibri" pitchFamily="34" charset="0"/>
            </a:rPr>
            <a:t>Base : 2090</a:t>
          </a:r>
          <a:endParaRPr lang="fr-FR" sz="1000" dirty="0">
            <a:latin typeface="Calibri" pitchFamily="34" charset="0"/>
            <a:cs typeface="Calibri" pitchFamily="34"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0.31364</cdr:x>
      <cdr:y>0.69292</cdr:y>
    </cdr:from>
    <cdr:to>
      <cdr:x>0.52749</cdr:x>
      <cdr:y>0.75696</cdr:y>
    </cdr:to>
    <cdr:sp macro="" textlink="">
      <cdr:nvSpPr>
        <cdr:cNvPr id="2" name="ZoneTexte 7"/>
        <cdr:cNvSpPr txBox="1"/>
      </cdr:nvSpPr>
      <cdr:spPr>
        <a:xfrm xmlns:a="http://schemas.openxmlformats.org/drawingml/2006/main">
          <a:off x="1584176" y="2664297"/>
          <a:ext cx="1080120" cy="246221"/>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fr-FR"/>
          </a:defPPr>
          <a:lvl1pPr marL="0" algn="l" defTabSz="914400" rtl="0" eaLnBrk="1" latinLnBrk="0" hangingPunct="1">
            <a:defRPr sz="1800" kern="1200">
              <a:solidFill>
                <a:sysClr val="windowText" lastClr="000000"/>
              </a:solidFill>
              <a:latin typeface="Century Schoolbook"/>
            </a:defRPr>
          </a:lvl1pPr>
          <a:lvl2pPr marL="457200" algn="l" defTabSz="914400" rtl="0" eaLnBrk="1" latinLnBrk="0" hangingPunct="1">
            <a:defRPr sz="1800" kern="1200">
              <a:solidFill>
                <a:sysClr val="windowText" lastClr="000000"/>
              </a:solidFill>
              <a:latin typeface="Century Schoolbook"/>
            </a:defRPr>
          </a:lvl2pPr>
          <a:lvl3pPr marL="914400" algn="l" defTabSz="914400" rtl="0" eaLnBrk="1" latinLnBrk="0" hangingPunct="1">
            <a:defRPr sz="1800" kern="1200">
              <a:solidFill>
                <a:sysClr val="windowText" lastClr="000000"/>
              </a:solidFill>
              <a:latin typeface="Century Schoolbook"/>
            </a:defRPr>
          </a:lvl3pPr>
          <a:lvl4pPr marL="1371600" algn="l" defTabSz="914400" rtl="0" eaLnBrk="1" latinLnBrk="0" hangingPunct="1">
            <a:defRPr sz="1800" kern="1200">
              <a:solidFill>
                <a:sysClr val="windowText" lastClr="000000"/>
              </a:solidFill>
              <a:latin typeface="Century Schoolbook"/>
            </a:defRPr>
          </a:lvl4pPr>
          <a:lvl5pPr marL="1828800" algn="l" defTabSz="914400" rtl="0" eaLnBrk="1" latinLnBrk="0" hangingPunct="1">
            <a:defRPr sz="1800" kern="1200">
              <a:solidFill>
                <a:sysClr val="windowText" lastClr="000000"/>
              </a:solidFill>
              <a:latin typeface="Century Schoolbook"/>
            </a:defRPr>
          </a:lvl5pPr>
          <a:lvl6pPr marL="2286000" algn="l" defTabSz="914400" rtl="0" eaLnBrk="1" latinLnBrk="0" hangingPunct="1">
            <a:defRPr sz="1800" kern="1200">
              <a:solidFill>
                <a:sysClr val="windowText" lastClr="000000"/>
              </a:solidFill>
              <a:latin typeface="Century Schoolbook"/>
            </a:defRPr>
          </a:lvl6pPr>
          <a:lvl7pPr marL="2743200" algn="l" defTabSz="914400" rtl="0" eaLnBrk="1" latinLnBrk="0" hangingPunct="1">
            <a:defRPr sz="1800" kern="1200">
              <a:solidFill>
                <a:sysClr val="windowText" lastClr="000000"/>
              </a:solidFill>
              <a:latin typeface="Century Schoolbook"/>
            </a:defRPr>
          </a:lvl7pPr>
          <a:lvl8pPr marL="3200400" algn="l" defTabSz="914400" rtl="0" eaLnBrk="1" latinLnBrk="0" hangingPunct="1">
            <a:defRPr sz="1800" kern="1200">
              <a:solidFill>
                <a:sysClr val="windowText" lastClr="000000"/>
              </a:solidFill>
              <a:latin typeface="Century Schoolbook"/>
            </a:defRPr>
          </a:lvl8pPr>
          <a:lvl9pPr marL="3657600" algn="l" defTabSz="914400" rtl="0" eaLnBrk="1" latinLnBrk="0" hangingPunct="1">
            <a:defRPr sz="1800" kern="1200">
              <a:solidFill>
                <a:sysClr val="windowText" lastClr="000000"/>
              </a:solidFill>
              <a:latin typeface="Century Schoolbook"/>
            </a:defRPr>
          </a:lvl9pPr>
        </a:lstStyle>
        <a:p xmlns:a="http://schemas.openxmlformats.org/drawingml/2006/main">
          <a:r>
            <a:rPr lang="fr-FR" sz="1000" dirty="0" smtClean="0">
              <a:latin typeface="Calibri" pitchFamily="34" charset="0"/>
              <a:cs typeface="Calibri" pitchFamily="34" charset="0"/>
            </a:rPr>
            <a:t>Base : 620</a:t>
          </a:r>
          <a:endParaRPr lang="fr-FR" sz="1000" dirty="0">
            <a:latin typeface="Calibri" pitchFamily="34" charset="0"/>
            <a:cs typeface="Calibri"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8E7B8F-8A2B-4F94-AE7C-A38C3CBAFAAB}" type="datetimeFigureOut">
              <a:rPr lang="fr-FR" smtClean="0"/>
              <a:pPr/>
              <a:t>28/04/2015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989F96-7ECA-4B39-98FF-56E5563654DC}" type="slidenum">
              <a:rPr lang="fr-FR" smtClean="0"/>
              <a:pPr/>
              <a:t>‹N°›</a:t>
            </a:fld>
            <a:endParaRPr lang="fr-FR"/>
          </a:p>
        </p:txBody>
      </p:sp>
    </p:spTree>
    <p:extLst>
      <p:ext uri="{BB962C8B-B14F-4D97-AF65-F5344CB8AC3E}">
        <p14:creationId xmlns:p14="http://schemas.microsoft.com/office/powerpoint/2010/main" val="3153198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1989F96-7ECA-4B39-98FF-56E5563654DC}"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B2AED673-25D3-4E9B-8E9F-2239E2A32D20}" type="datetime1">
              <a:rPr lang="fr-FR" smtClean="0"/>
              <a:pPr/>
              <a:t>28/04/2015</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CEB2740D-B7FF-45A6-AEDD-B771D835C4C6}"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E1CDC4A-126C-4B46-8F5B-688A1C2D1662}" type="datetime1">
              <a:rPr lang="fr-FR" smtClean="0"/>
              <a:pPr/>
              <a:t>28/04/2015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B2740D-B7FF-45A6-AEDD-B771D835C4C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9E2B4C8-1A00-4846-8618-A4DFF5C00FAD}" type="datetime1">
              <a:rPr lang="fr-FR" smtClean="0"/>
              <a:pPr/>
              <a:t>28/04/2015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EB2740D-B7FF-45A6-AEDD-B771D835C4C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F3730677-E432-4F26-9F89-9DF056DE5214}" type="datetime1">
              <a:rPr lang="fr-FR" smtClean="0"/>
              <a:pPr/>
              <a:t>28/04/2015</a:t>
            </a:fld>
            <a:endParaRPr lang="fr-FR"/>
          </a:p>
        </p:txBody>
      </p:sp>
      <p:sp>
        <p:nvSpPr>
          <p:cNvPr id="9" name="Espace réservé du numéro de diapositive 8"/>
          <p:cNvSpPr>
            <a:spLocks noGrp="1"/>
          </p:cNvSpPr>
          <p:nvPr>
            <p:ph type="sldNum" sz="quarter" idx="15"/>
          </p:nvPr>
        </p:nvSpPr>
        <p:spPr/>
        <p:txBody>
          <a:bodyPr rtlCol="0"/>
          <a:lstStyle/>
          <a:p>
            <a:fld id="{CEB2740D-B7FF-45A6-AEDD-B771D835C4C6}"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EFF53B7F-4A95-44D6-97E9-3014A855712D}" type="datetime1">
              <a:rPr lang="fr-FR" smtClean="0"/>
              <a:pPr/>
              <a:t>28/04/2015</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CEB2740D-B7FF-45A6-AEDD-B771D835C4C6}"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990C6BD7-1184-4D56-9CC1-63E435C1EC33}" type="datetime1">
              <a:rPr lang="fr-FR" smtClean="0"/>
              <a:pPr/>
              <a:t>28/04/2015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EB2740D-B7FF-45A6-AEDD-B771D835C4C6}"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CB40D30D-6443-41BD-9AD1-9C1DCE65E4B7}" type="datetime1">
              <a:rPr lang="fr-FR" smtClean="0"/>
              <a:pPr/>
              <a:t>28/04/2015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EB2740D-B7FF-45A6-AEDD-B771D835C4C6}"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8976912B-B2B2-430A-A3E0-536998BAB70C}" type="datetime1">
              <a:rPr lang="fr-FR" smtClean="0"/>
              <a:pPr/>
              <a:t>28/04/2015</a:t>
            </a:fld>
            <a:endParaRPr lang="fr-FR"/>
          </a:p>
        </p:txBody>
      </p:sp>
      <p:sp>
        <p:nvSpPr>
          <p:cNvPr id="7" name="Espace réservé du numéro de diapositive 6"/>
          <p:cNvSpPr>
            <a:spLocks noGrp="1"/>
          </p:cNvSpPr>
          <p:nvPr>
            <p:ph type="sldNum" sz="quarter" idx="11"/>
          </p:nvPr>
        </p:nvSpPr>
        <p:spPr/>
        <p:txBody>
          <a:bodyPr rtlCol="0"/>
          <a:lstStyle/>
          <a:p>
            <a:fld id="{CEB2740D-B7FF-45A6-AEDD-B771D835C4C6}"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5DE42CA-21F0-4807-A350-25DD33DF6FDB}" type="datetime1">
              <a:rPr lang="fr-FR" smtClean="0"/>
              <a:pPr/>
              <a:t>28/04/2015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EB2740D-B7FF-45A6-AEDD-B771D835C4C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5176358B-B20E-4907-AED5-AAA361477259}" type="datetime1">
              <a:rPr lang="fr-FR" smtClean="0"/>
              <a:pPr/>
              <a:t>28/04/2015</a:t>
            </a:fld>
            <a:endParaRPr lang="fr-FR"/>
          </a:p>
        </p:txBody>
      </p:sp>
      <p:sp>
        <p:nvSpPr>
          <p:cNvPr id="22" name="Espace réservé du numéro de diapositive 21"/>
          <p:cNvSpPr>
            <a:spLocks noGrp="1"/>
          </p:cNvSpPr>
          <p:nvPr>
            <p:ph type="sldNum" sz="quarter" idx="15"/>
          </p:nvPr>
        </p:nvSpPr>
        <p:spPr/>
        <p:txBody>
          <a:bodyPr rtlCol="0"/>
          <a:lstStyle/>
          <a:p>
            <a:fld id="{CEB2740D-B7FF-45A6-AEDD-B771D835C4C6}"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33213598-1437-4AFF-ABF4-6DB59CAED7AA}" type="datetime1">
              <a:rPr lang="fr-FR" smtClean="0"/>
              <a:pPr/>
              <a:t>28/04/2015</a:t>
            </a:fld>
            <a:endParaRPr lang="fr-FR"/>
          </a:p>
        </p:txBody>
      </p:sp>
      <p:sp>
        <p:nvSpPr>
          <p:cNvPr id="18" name="Espace réservé du numéro de diapositive 17"/>
          <p:cNvSpPr>
            <a:spLocks noGrp="1"/>
          </p:cNvSpPr>
          <p:nvPr>
            <p:ph type="sldNum" sz="quarter" idx="11"/>
          </p:nvPr>
        </p:nvSpPr>
        <p:spPr/>
        <p:txBody>
          <a:bodyPr rtlCol="0"/>
          <a:lstStyle/>
          <a:p>
            <a:fld id="{CEB2740D-B7FF-45A6-AEDD-B771D835C4C6}"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A6BE65C-101A-4F69-B23A-254343798CA1}" type="datetime1">
              <a:rPr lang="fr-FR" smtClean="0"/>
              <a:pPr/>
              <a:t>28/04/2015</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EB2740D-B7FF-45A6-AEDD-B771D835C4C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4705" r:id="rId1"/>
    <p:sldLayoutId id="2147484706" r:id="rId2"/>
    <p:sldLayoutId id="2147484707" r:id="rId3"/>
    <p:sldLayoutId id="2147484708" r:id="rId4"/>
    <p:sldLayoutId id="2147484709" r:id="rId5"/>
    <p:sldLayoutId id="2147484710" r:id="rId6"/>
    <p:sldLayoutId id="2147484711" r:id="rId7"/>
    <p:sldLayoutId id="2147484712" r:id="rId8"/>
    <p:sldLayoutId id="2147484713" r:id="rId9"/>
    <p:sldLayoutId id="2147484714" r:id="rId10"/>
    <p:sldLayoutId id="2147484715"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chart" Target="../charts/chart7.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chart" Target="../charts/chart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chart" Target="../charts/chart10.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chart" Target="../charts/chart1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smtClean="0">
                <a:solidFill>
                  <a:srgbClr val="2C9198"/>
                </a:solidFill>
              </a:rPr>
              <a:t>Les offres AGOSPAP</a:t>
            </a:r>
            <a:br>
              <a:rPr lang="fr-FR" dirty="0" smtClean="0">
                <a:solidFill>
                  <a:srgbClr val="2C9198"/>
                </a:solidFill>
              </a:rPr>
            </a:br>
            <a:r>
              <a:rPr lang="fr-FR" sz="1800" dirty="0" smtClean="0">
                <a:solidFill>
                  <a:srgbClr val="2C9198"/>
                </a:solidFill>
              </a:rPr>
              <a:t>Synthèse des résultats enquête </a:t>
            </a:r>
            <a:br>
              <a:rPr lang="fr-FR" sz="1800" dirty="0" smtClean="0">
                <a:solidFill>
                  <a:srgbClr val="2C9198"/>
                </a:solidFill>
              </a:rPr>
            </a:br>
            <a:r>
              <a:rPr lang="fr-FR" sz="1800" dirty="0" smtClean="0">
                <a:solidFill>
                  <a:srgbClr val="2C9198"/>
                </a:solidFill>
              </a:rPr>
              <a:t>auprès des agents de la Ville de Paris</a:t>
            </a:r>
            <a:endParaRPr lang="fr-FR" sz="1800" dirty="0">
              <a:solidFill>
                <a:srgbClr val="2C9198"/>
              </a:solidFill>
            </a:endParaRPr>
          </a:p>
        </p:txBody>
      </p:sp>
      <p:pic>
        <p:nvPicPr>
          <p:cNvPr id="4" name="Image 3" descr="mairie_de_paris_logo.png"/>
          <p:cNvPicPr>
            <a:picLocks noChangeAspect="1"/>
          </p:cNvPicPr>
          <p:nvPr/>
        </p:nvPicPr>
        <p:blipFill>
          <a:blip r:embed="rId3" cstate="print"/>
          <a:stretch>
            <a:fillRect/>
          </a:stretch>
        </p:blipFill>
        <p:spPr>
          <a:xfrm>
            <a:off x="7236296" y="6309320"/>
            <a:ext cx="1609725" cy="200025"/>
          </a:xfrm>
          <a:prstGeom prst="rect">
            <a:avLst/>
          </a:prstGeom>
        </p:spPr>
      </p:pic>
      <p:sp>
        <p:nvSpPr>
          <p:cNvPr id="5" name="ZoneTexte 4"/>
          <p:cNvSpPr txBox="1"/>
          <p:nvPr/>
        </p:nvSpPr>
        <p:spPr>
          <a:xfrm>
            <a:off x="6012160" y="5589240"/>
            <a:ext cx="2808312" cy="307777"/>
          </a:xfrm>
          <a:prstGeom prst="rect">
            <a:avLst/>
          </a:prstGeom>
          <a:noFill/>
        </p:spPr>
        <p:txBody>
          <a:bodyPr wrap="square" rtlCol="0">
            <a:spAutoFit/>
          </a:bodyPr>
          <a:lstStyle/>
          <a:p>
            <a:r>
              <a:rPr lang="fr-FR" sz="1400" dirty="0" smtClean="0">
                <a:solidFill>
                  <a:srgbClr val="2C9198"/>
                </a:solidFill>
              </a:rPr>
              <a:t>Avril 2015</a:t>
            </a:r>
            <a:endParaRPr lang="fr-FR" sz="1400" dirty="0">
              <a:solidFill>
                <a:srgbClr val="2C9198"/>
              </a:solidFill>
            </a:endParaRPr>
          </a:p>
        </p:txBody>
      </p:sp>
      <p:sp>
        <p:nvSpPr>
          <p:cNvPr id="8" name="Espace réservé du numéro de diapositive 7"/>
          <p:cNvSpPr>
            <a:spLocks noGrp="1"/>
          </p:cNvSpPr>
          <p:nvPr>
            <p:ph type="sldNum" sz="quarter" idx="12"/>
          </p:nvPr>
        </p:nvSpPr>
        <p:spPr/>
        <p:txBody>
          <a:bodyPr/>
          <a:lstStyle/>
          <a:p>
            <a:fld id="{CEB2740D-B7FF-45A6-AEDD-B771D835C4C6}" type="slidenum">
              <a:rPr lang="fr-FR" smtClean="0"/>
              <a:pPr/>
              <a:t>1</a:t>
            </a:fld>
            <a:endParaRPr lang="fr-FR"/>
          </a:p>
        </p:txBody>
      </p:sp>
      <p:pic>
        <p:nvPicPr>
          <p:cNvPr id="7" name="Image 1"/>
          <p:cNvPicPr>
            <a:picLocks/>
          </p:cNvPicPr>
          <p:nvPr/>
        </p:nvPicPr>
        <p:blipFill>
          <a:blip r:embed="rId4"/>
          <a:srcRect l="2087" b="3978"/>
          <a:stretch>
            <a:fillRect/>
          </a:stretch>
        </p:blipFill>
        <p:spPr bwMode="auto">
          <a:xfrm>
            <a:off x="7215206" y="142852"/>
            <a:ext cx="1355725" cy="695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0648"/>
            <a:ext cx="7467600" cy="1143000"/>
          </a:xfrm>
        </p:spPr>
        <p:txBody>
          <a:bodyPr/>
          <a:lstStyle/>
          <a:p>
            <a:r>
              <a:rPr lang="fr-FR" dirty="0" smtClean="0">
                <a:solidFill>
                  <a:srgbClr val="CA4F7B"/>
                </a:solidFill>
              </a:rPr>
              <a:t>Profil professionnel des répondants (1)</a:t>
            </a:r>
            <a:endParaRPr lang="fr-FR" dirty="0">
              <a:solidFill>
                <a:srgbClr val="CA4F7B"/>
              </a:solidFill>
            </a:endParaRPr>
          </a:p>
        </p:txBody>
      </p:sp>
      <p:sp>
        <p:nvSpPr>
          <p:cNvPr id="13" name="Espace réservé du numéro de diapositive 12"/>
          <p:cNvSpPr>
            <a:spLocks noGrp="1"/>
          </p:cNvSpPr>
          <p:nvPr>
            <p:ph type="sldNum" sz="quarter" idx="15"/>
          </p:nvPr>
        </p:nvSpPr>
        <p:spPr/>
        <p:txBody>
          <a:bodyPr/>
          <a:lstStyle/>
          <a:p>
            <a:fld id="{CEB2740D-B7FF-45A6-AEDD-B771D835C4C6}" type="slidenum">
              <a:rPr lang="fr-FR" smtClean="0"/>
              <a:pPr/>
              <a:t>10</a:t>
            </a:fld>
            <a:endParaRPr lang="fr-FR"/>
          </a:p>
        </p:txBody>
      </p:sp>
      <p:pic>
        <p:nvPicPr>
          <p:cNvPr id="3074" name="Picture 2"/>
          <p:cNvPicPr>
            <a:picLocks noChangeAspect="1" noChangeArrowheads="1"/>
          </p:cNvPicPr>
          <p:nvPr/>
        </p:nvPicPr>
        <p:blipFill>
          <a:blip r:embed="rId2" cstate="print"/>
          <a:srcRect/>
          <a:stretch>
            <a:fillRect/>
          </a:stretch>
        </p:blipFill>
        <p:spPr bwMode="auto">
          <a:xfrm>
            <a:off x="5868144" y="1674862"/>
            <a:ext cx="2809875" cy="2762250"/>
          </a:xfrm>
          <a:prstGeom prst="rect">
            <a:avLst/>
          </a:prstGeom>
          <a:noFill/>
          <a:ln w="9525">
            <a:solidFill>
              <a:schemeClr val="bg1">
                <a:lumMod val="65000"/>
              </a:schemeClr>
            </a:solidFill>
            <a:miter lim="800000"/>
            <a:headEnd/>
            <a:tailEnd/>
          </a:ln>
          <a:effectLst/>
        </p:spPr>
      </p:pic>
      <p:pic>
        <p:nvPicPr>
          <p:cNvPr id="3075" name="Picture 3"/>
          <p:cNvPicPr>
            <a:picLocks noChangeAspect="1" noChangeArrowheads="1"/>
          </p:cNvPicPr>
          <p:nvPr/>
        </p:nvPicPr>
        <p:blipFill>
          <a:blip r:embed="rId3" cstate="print"/>
          <a:srcRect/>
          <a:stretch>
            <a:fillRect/>
          </a:stretch>
        </p:blipFill>
        <p:spPr bwMode="auto">
          <a:xfrm>
            <a:off x="179512" y="1747028"/>
            <a:ext cx="2808312" cy="2617918"/>
          </a:xfrm>
          <a:prstGeom prst="rect">
            <a:avLst/>
          </a:prstGeom>
          <a:noFill/>
          <a:ln w="9525">
            <a:solidFill>
              <a:schemeClr val="bg1">
                <a:lumMod val="65000"/>
              </a:schemeClr>
            </a:solidFill>
            <a:miter lim="800000"/>
            <a:headEnd/>
            <a:tailEnd/>
          </a:ln>
          <a:effectLst/>
        </p:spPr>
      </p:pic>
      <p:sp>
        <p:nvSpPr>
          <p:cNvPr id="11" name="ZoneTexte 10"/>
          <p:cNvSpPr txBox="1"/>
          <p:nvPr/>
        </p:nvSpPr>
        <p:spPr>
          <a:xfrm>
            <a:off x="179512" y="4509120"/>
            <a:ext cx="1152128" cy="276999"/>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3286</a:t>
            </a:r>
          </a:p>
        </p:txBody>
      </p:sp>
      <p:sp>
        <p:nvSpPr>
          <p:cNvPr id="12" name="ZoneTexte 11"/>
          <p:cNvSpPr txBox="1"/>
          <p:nvPr/>
        </p:nvSpPr>
        <p:spPr>
          <a:xfrm>
            <a:off x="5868144" y="4509120"/>
            <a:ext cx="1152128" cy="276999"/>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3286</a:t>
            </a:r>
          </a:p>
        </p:txBody>
      </p:sp>
      <p:sp>
        <p:nvSpPr>
          <p:cNvPr id="8" name="Rectangle 7"/>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9" name="Image 1"/>
          <p:cNvPicPr>
            <a:picLocks/>
          </p:cNvPicPr>
          <p:nvPr/>
        </p:nvPicPr>
        <p:blipFill>
          <a:blip r:embed="rId4"/>
          <a:srcRect l="2087" b="3978"/>
          <a:stretch>
            <a:fillRect/>
          </a:stretch>
        </p:blipFill>
        <p:spPr bwMode="auto">
          <a:xfrm>
            <a:off x="7500938" y="6286500"/>
            <a:ext cx="1071562" cy="500063"/>
          </a:xfrm>
          <a:prstGeom prst="rect">
            <a:avLst/>
          </a:prstGeom>
          <a:noFill/>
          <a:ln w="9525">
            <a:noFill/>
            <a:miter lim="800000"/>
            <a:headEnd/>
            <a:tailEnd/>
          </a:ln>
        </p:spPr>
      </p:pic>
      <p:sp>
        <p:nvSpPr>
          <p:cNvPr id="10" name="ZoneTexte 9"/>
          <p:cNvSpPr txBox="1"/>
          <p:nvPr/>
        </p:nvSpPr>
        <p:spPr>
          <a:xfrm>
            <a:off x="323528" y="5085184"/>
            <a:ext cx="2664296" cy="1169551"/>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sz="1400" dirty="0" smtClean="0">
                <a:latin typeface="Calibri" pitchFamily="34" charset="0"/>
                <a:cs typeface="Calibri" pitchFamily="34" charset="0"/>
              </a:rPr>
              <a:t>Chiffres à comparer à la répartition des utilisateurs des offres en 2014 : 12 % étaient des catégories A, 18 % des B et 63 % des C (7 % de non renseignés). </a:t>
            </a:r>
            <a:endParaRPr lang="fr-FR" sz="1400" dirty="0">
              <a:latin typeface="Calibri" pitchFamily="34" charset="0"/>
              <a:cs typeface="Calibri" pitchFamily="34" charset="0"/>
            </a:endParaRPr>
          </a:p>
        </p:txBody>
      </p:sp>
      <p:sp>
        <p:nvSpPr>
          <p:cNvPr id="14" name="ZoneTexte 13"/>
          <p:cNvSpPr txBox="1"/>
          <p:nvPr/>
        </p:nvSpPr>
        <p:spPr>
          <a:xfrm>
            <a:off x="5908204" y="5198430"/>
            <a:ext cx="2664296" cy="52322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sz="1400" dirty="0" smtClean="0">
                <a:latin typeface="Calibri" pitchFamily="34" charset="0"/>
                <a:cs typeface="Calibri" pitchFamily="34" charset="0"/>
              </a:rPr>
              <a:t>90,1 % des répondants ont quatre ans et plus d’ancienneté à la Ville</a:t>
            </a:r>
            <a:endParaRPr lang="fr-FR" sz="14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0648"/>
            <a:ext cx="7467600" cy="1143000"/>
          </a:xfrm>
        </p:spPr>
        <p:txBody>
          <a:bodyPr/>
          <a:lstStyle/>
          <a:p>
            <a:r>
              <a:rPr lang="fr-FR" dirty="0" smtClean="0">
                <a:solidFill>
                  <a:srgbClr val="CA4F7B"/>
                </a:solidFill>
              </a:rPr>
              <a:t>Profil professionnel des répondants (2)</a:t>
            </a:r>
            <a:endParaRPr lang="fr-FR" dirty="0">
              <a:solidFill>
                <a:srgbClr val="CA4F7B"/>
              </a:solidFill>
            </a:endParaRPr>
          </a:p>
        </p:txBody>
      </p:sp>
      <p:sp>
        <p:nvSpPr>
          <p:cNvPr id="13" name="Espace réservé du numéro de diapositive 12"/>
          <p:cNvSpPr>
            <a:spLocks noGrp="1"/>
          </p:cNvSpPr>
          <p:nvPr>
            <p:ph type="sldNum" sz="quarter" idx="15"/>
          </p:nvPr>
        </p:nvSpPr>
        <p:spPr/>
        <p:txBody>
          <a:bodyPr/>
          <a:lstStyle/>
          <a:p>
            <a:fld id="{CEB2740D-B7FF-45A6-AEDD-B771D835C4C6}" type="slidenum">
              <a:rPr lang="fr-FR" smtClean="0"/>
              <a:pPr/>
              <a:t>11</a:t>
            </a:fld>
            <a:endParaRPr lang="fr-FR"/>
          </a:p>
        </p:txBody>
      </p:sp>
      <p:graphicFrame>
        <p:nvGraphicFramePr>
          <p:cNvPr id="10" name="Graphique 9"/>
          <p:cNvGraphicFramePr/>
          <p:nvPr/>
        </p:nvGraphicFramePr>
        <p:xfrm>
          <a:off x="251520" y="1700808"/>
          <a:ext cx="5534943" cy="4965922"/>
        </p:xfrm>
        <a:graphic>
          <a:graphicData uri="http://schemas.openxmlformats.org/drawingml/2006/chart">
            <c:chart xmlns:c="http://schemas.openxmlformats.org/drawingml/2006/chart" xmlns:r="http://schemas.openxmlformats.org/officeDocument/2006/relationships" r:id="rId2"/>
          </a:graphicData>
        </a:graphic>
      </p:graphicFrame>
      <p:pic>
        <p:nvPicPr>
          <p:cNvPr id="4098" name="Picture 2" descr="C:\Users\vachera\Documents\AGOSPAP\Question direction.png"/>
          <p:cNvPicPr>
            <a:picLocks noChangeAspect="1" noChangeArrowheads="1"/>
          </p:cNvPicPr>
          <p:nvPr/>
        </p:nvPicPr>
        <p:blipFill>
          <a:blip r:embed="rId3" cstate="print"/>
          <a:srcRect/>
          <a:stretch>
            <a:fillRect/>
          </a:stretch>
        </p:blipFill>
        <p:spPr bwMode="auto">
          <a:xfrm>
            <a:off x="261045" y="1715666"/>
            <a:ext cx="2476500" cy="180975"/>
          </a:xfrm>
          <a:prstGeom prst="rect">
            <a:avLst/>
          </a:prstGeom>
          <a:noFill/>
        </p:spPr>
      </p:pic>
      <p:sp>
        <p:nvSpPr>
          <p:cNvPr id="6" name="Rectangle 5"/>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7" name="Image 1"/>
          <p:cNvPicPr>
            <a:picLocks/>
          </p:cNvPicPr>
          <p:nvPr/>
        </p:nvPicPr>
        <p:blipFill>
          <a:blip r:embed="rId4"/>
          <a:srcRect l="2087" b="3978"/>
          <a:stretch>
            <a:fillRect/>
          </a:stretch>
        </p:blipFill>
        <p:spPr bwMode="auto">
          <a:xfrm>
            <a:off x="7500938" y="6286500"/>
            <a:ext cx="1071562" cy="500063"/>
          </a:xfrm>
          <a:prstGeom prst="rect">
            <a:avLst/>
          </a:prstGeom>
          <a:noFill/>
          <a:ln w="9525">
            <a:noFill/>
            <a:miter lim="800000"/>
            <a:headEnd/>
            <a:tailEnd/>
          </a:ln>
        </p:spPr>
      </p:pic>
      <p:sp>
        <p:nvSpPr>
          <p:cNvPr id="8" name="ZoneTexte 7"/>
          <p:cNvSpPr txBox="1"/>
          <p:nvPr/>
        </p:nvSpPr>
        <p:spPr>
          <a:xfrm>
            <a:off x="5927229" y="1713818"/>
            <a:ext cx="2664296" cy="2677656"/>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endParaRPr lang="fr-FR" sz="1400" dirty="0" smtClean="0">
              <a:latin typeface="Calibri" pitchFamily="34" charset="0"/>
              <a:cs typeface="Calibri" pitchFamily="34" charset="0"/>
            </a:endParaRPr>
          </a:p>
          <a:p>
            <a:r>
              <a:rPr lang="fr-FR" sz="1400" dirty="0" smtClean="0">
                <a:latin typeface="Calibri" pitchFamily="34" charset="0"/>
                <a:cs typeface="Calibri" pitchFamily="34" charset="0"/>
              </a:rPr>
              <a:t>Parmi les répondants, on notera le pourcentage élevé des agents des directions sociales (DASES, DFPE et CASVP)</a:t>
            </a:r>
          </a:p>
          <a:p>
            <a:endParaRPr lang="fr-FR" sz="1400" dirty="0">
              <a:latin typeface="Calibri" pitchFamily="34" charset="0"/>
              <a:cs typeface="Calibri" pitchFamily="34" charset="0"/>
            </a:endParaRPr>
          </a:p>
          <a:p>
            <a:r>
              <a:rPr lang="fr-FR" sz="1400" dirty="0" smtClean="0">
                <a:latin typeface="Calibri" pitchFamily="34" charset="0"/>
                <a:cs typeface="Calibri" pitchFamily="34" charset="0"/>
              </a:rPr>
              <a:t>En revanche, les directions techniques (DVD, DPE, DPA, DEVE, …) sont sous représentées. Ce qui s’explique largement par le mode d’administration de l’enquête (en ligne) </a:t>
            </a:r>
            <a:endParaRPr lang="fr-FR" sz="14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smtClean="0">
                <a:solidFill>
                  <a:srgbClr val="2C9198"/>
                </a:solidFill>
              </a:rPr>
              <a:t>Connaissance et utilisation des offres de l’AGOSPAP</a:t>
            </a:r>
            <a:endParaRPr lang="fr-FR" dirty="0">
              <a:solidFill>
                <a:srgbClr val="2C9198"/>
              </a:solidFill>
            </a:endParaRPr>
          </a:p>
        </p:txBody>
      </p:sp>
      <p:sp>
        <p:nvSpPr>
          <p:cNvPr id="8" name="Espace réservé du numéro de diapositive 7"/>
          <p:cNvSpPr>
            <a:spLocks noGrp="1"/>
          </p:cNvSpPr>
          <p:nvPr>
            <p:ph type="sldNum" sz="quarter" idx="12"/>
          </p:nvPr>
        </p:nvSpPr>
        <p:spPr/>
        <p:txBody>
          <a:bodyPr/>
          <a:lstStyle/>
          <a:p>
            <a:fld id="{CEB2740D-B7FF-45A6-AEDD-B771D835C4C6}" type="slidenum">
              <a:rPr lang="fr-FR" smtClean="0"/>
              <a:pPr/>
              <a:t>12</a:t>
            </a:fld>
            <a:endParaRPr lang="fr-FR"/>
          </a:p>
        </p:txBody>
      </p:sp>
      <p:sp>
        <p:nvSpPr>
          <p:cNvPr id="6" name="Rectangle 5"/>
          <p:cNvSpPr/>
          <p:nvPr/>
        </p:nvSpPr>
        <p:spPr>
          <a:xfrm>
            <a:off x="7286648" y="6172219"/>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7" name="Image 1"/>
          <p:cNvPicPr>
            <a:picLocks/>
          </p:cNvPicPr>
          <p:nvPr/>
        </p:nvPicPr>
        <p:blipFill>
          <a:blip r:embed="rId2"/>
          <a:srcRect l="2087" b="3978"/>
          <a:stretch>
            <a:fillRect/>
          </a:stretch>
        </p:blipFill>
        <p:spPr bwMode="auto">
          <a:xfrm>
            <a:off x="7858148" y="6072206"/>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7675" y="274638"/>
            <a:ext cx="7283152" cy="922114"/>
          </a:xfrm>
        </p:spPr>
        <p:txBody>
          <a:bodyPr>
            <a:normAutofit fontScale="90000"/>
          </a:bodyPr>
          <a:lstStyle/>
          <a:p>
            <a:r>
              <a:rPr lang="fr-FR" dirty="0" smtClean="0">
                <a:solidFill>
                  <a:srgbClr val="CA4F7B"/>
                </a:solidFill>
              </a:rPr>
              <a:t>Le niveau de connaissance des offres de l’AGOSPAP</a:t>
            </a:r>
            <a:endParaRPr lang="fr-FR" dirty="0">
              <a:solidFill>
                <a:srgbClr val="CA4F7B"/>
              </a:solidFill>
            </a:endParaRPr>
          </a:p>
        </p:txBody>
      </p:sp>
      <p:sp>
        <p:nvSpPr>
          <p:cNvPr id="4" name="ZoneTexte 3"/>
          <p:cNvSpPr txBox="1"/>
          <p:nvPr/>
        </p:nvSpPr>
        <p:spPr>
          <a:xfrm>
            <a:off x="5500694" y="2026499"/>
            <a:ext cx="2664296" cy="206210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dirty="0" smtClean="0">
                <a:latin typeface="Calibri" pitchFamily="34" charset="0"/>
                <a:cs typeface="Calibri" pitchFamily="34" charset="0"/>
              </a:rPr>
              <a:t>De manière générale, les offres sont connues, seuls 1,6 % des répondants déclarent ne connaître aucune des 4 offres. </a:t>
            </a:r>
          </a:p>
          <a:p>
            <a:endParaRPr lang="fr-FR" sz="1400" b="1" dirty="0">
              <a:latin typeface="Calibri" pitchFamily="34" charset="0"/>
              <a:cs typeface="Calibri" pitchFamily="34" charset="0"/>
            </a:endParaRPr>
          </a:p>
          <a:p>
            <a:r>
              <a:rPr lang="fr-FR" sz="1400" b="1" dirty="0" smtClean="0">
                <a:latin typeface="Calibri" pitchFamily="34" charset="0"/>
                <a:cs typeface="Calibri" pitchFamily="34" charset="0"/>
              </a:rPr>
              <a:t>L’offre Loisirs </a:t>
            </a:r>
            <a:r>
              <a:rPr lang="fr-FR" sz="1400" dirty="0" smtClean="0">
                <a:latin typeface="Calibri" pitchFamily="34" charset="0"/>
                <a:cs typeface="Calibri" pitchFamily="34" charset="0"/>
              </a:rPr>
              <a:t>est la plus connue. Quasiment tous les répondants déclarent la connaître. </a:t>
            </a:r>
          </a:p>
          <a:p>
            <a:endParaRPr lang="fr-FR" sz="1600" dirty="0" smtClean="0">
              <a:latin typeface="Calibri" pitchFamily="34" charset="0"/>
              <a:cs typeface="Calibri" pitchFamily="34" charset="0"/>
            </a:endParaRPr>
          </a:p>
        </p:txBody>
      </p:sp>
      <p:sp>
        <p:nvSpPr>
          <p:cNvPr id="7" name="Espace réservé du numéro de diapositive 6"/>
          <p:cNvSpPr>
            <a:spLocks noGrp="1"/>
          </p:cNvSpPr>
          <p:nvPr>
            <p:ph type="sldNum" sz="quarter" idx="15"/>
          </p:nvPr>
        </p:nvSpPr>
        <p:spPr/>
        <p:txBody>
          <a:bodyPr/>
          <a:lstStyle/>
          <a:p>
            <a:fld id="{CEB2740D-B7FF-45A6-AEDD-B771D835C4C6}" type="slidenum">
              <a:rPr lang="fr-FR" smtClean="0"/>
              <a:pPr/>
              <a:t>13</a:t>
            </a:fld>
            <a:endParaRPr lang="fr-FR"/>
          </a:p>
        </p:txBody>
      </p:sp>
      <p:sp>
        <p:nvSpPr>
          <p:cNvPr id="6" name="ZoneTexte 5"/>
          <p:cNvSpPr txBox="1"/>
          <p:nvPr/>
        </p:nvSpPr>
        <p:spPr>
          <a:xfrm>
            <a:off x="179512" y="4839543"/>
            <a:ext cx="1296144" cy="461665"/>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3271</a:t>
            </a:r>
          </a:p>
          <a:p>
            <a:r>
              <a:rPr lang="fr-FR" sz="1200" dirty="0" smtClean="0">
                <a:latin typeface="Calibri" pitchFamily="34" charset="0"/>
                <a:cs typeface="Calibri" pitchFamily="34" charset="0"/>
              </a:rPr>
              <a:t>Non réponse :  15 </a:t>
            </a:r>
            <a:endParaRPr lang="fr-FR" sz="1200" dirty="0">
              <a:latin typeface="Calibri" pitchFamily="34" charset="0"/>
              <a:cs typeface="Calibri" pitchFamily="34" charset="0"/>
            </a:endParaRPr>
          </a:p>
        </p:txBody>
      </p:sp>
      <p:sp>
        <p:nvSpPr>
          <p:cNvPr id="14" name="ZoneTexte 13"/>
          <p:cNvSpPr txBox="1"/>
          <p:nvPr/>
        </p:nvSpPr>
        <p:spPr>
          <a:xfrm>
            <a:off x="2267744" y="5212357"/>
            <a:ext cx="2664296" cy="138499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sz="1400" dirty="0" smtClean="0">
                <a:latin typeface="Calibri" pitchFamily="34" charset="0"/>
                <a:cs typeface="Calibri" pitchFamily="34" charset="0"/>
              </a:rPr>
              <a:t>A noter : l’intitulé de l’offre « Vacances en Direct » n’est pas toujours approprié par les agents (</a:t>
            </a:r>
            <a:r>
              <a:rPr lang="fr-FR" sz="1400" dirty="0" err="1" smtClean="0">
                <a:latin typeface="Calibri" pitchFamily="34" charset="0"/>
                <a:cs typeface="Calibri" pitchFamily="34" charset="0"/>
              </a:rPr>
              <a:t>Cf.verbatim</a:t>
            </a:r>
            <a:r>
              <a:rPr lang="fr-FR" sz="1400" dirty="0" smtClean="0">
                <a:latin typeface="Calibri" pitchFamily="34" charset="0"/>
                <a:cs typeface="Calibri" pitchFamily="34" charset="0"/>
              </a:rPr>
              <a:t> : « Direct Vacances », « vacances directes » par exemple)</a:t>
            </a:r>
            <a:endParaRPr lang="fr-FR" sz="1400" dirty="0">
              <a:latin typeface="Calibri" pitchFamily="34" charset="0"/>
              <a:cs typeface="Calibri" pitchFamily="34" charset="0"/>
            </a:endParaRPr>
          </a:p>
        </p:txBody>
      </p:sp>
      <p:pic>
        <p:nvPicPr>
          <p:cNvPr id="4100" name="Picture 4"/>
          <p:cNvPicPr>
            <a:picLocks noChangeAspect="1" noChangeArrowheads="1"/>
          </p:cNvPicPr>
          <p:nvPr/>
        </p:nvPicPr>
        <p:blipFill>
          <a:blip r:embed="rId2" cstate="print"/>
          <a:srcRect r="11974"/>
          <a:stretch>
            <a:fillRect/>
          </a:stretch>
        </p:blipFill>
        <p:spPr bwMode="auto">
          <a:xfrm>
            <a:off x="179512" y="2060847"/>
            <a:ext cx="4968552" cy="2592289"/>
          </a:xfrm>
          <a:prstGeom prst="rect">
            <a:avLst/>
          </a:prstGeom>
          <a:noFill/>
          <a:ln w="9525">
            <a:solidFill>
              <a:schemeClr val="bg1">
                <a:lumMod val="65000"/>
              </a:schemeClr>
            </a:solidFill>
            <a:miter lim="800000"/>
            <a:headEnd/>
            <a:tailEnd/>
          </a:ln>
          <a:effectLst/>
        </p:spPr>
      </p:pic>
      <p:pic>
        <p:nvPicPr>
          <p:cNvPr id="5124" name="Picture 4" descr="C:\Users\vachera\Documents\AGOSPAP\Question connaissance 1.png"/>
          <p:cNvPicPr>
            <a:picLocks noChangeAspect="1" noChangeArrowheads="1"/>
          </p:cNvPicPr>
          <p:nvPr/>
        </p:nvPicPr>
        <p:blipFill>
          <a:blip r:embed="rId3" cstate="print"/>
          <a:srcRect/>
          <a:stretch>
            <a:fillRect/>
          </a:stretch>
        </p:blipFill>
        <p:spPr bwMode="auto">
          <a:xfrm>
            <a:off x="179512" y="2060848"/>
            <a:ext cx="4968552" cy="171953"/>
          </a:xfrm>
          <a:prstGeom prst="rect">
            <a:avLst/>
          </a:prstGeom>
          <a:noFill/>
        </p:spPr>
      </p:pic>
      <p:sp>
        <p:nvSpPr>
          <p:cNvPr id="10" name="Rectangle 9"/>
          <p:cNvSpPr/>
          <p:nvPr/>
        </p:nvSpPr>
        <p:spPr>
          <a:xfrm>
            <a:off x="7072342" y="6457974"/>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1" name="Image 1"/>
          <p:cNvPicPr>
            <a:picLocks/>
          </p:cNvPicPr>
          <p:nvPr/>
        </p:nvPicPr>
        <p:blipFill>
          <a:blip r:embed="rId4"/>
          <a:srcRect l="2087" b="3978"/>
          <a:stretch>
            <a:fillRect/>
          </a:stretch>
        </p:blipFill>
        <p:spPr bwMode="auto">
          <a:xfrm>
            <a:off x="7643842" y="6357961"/>
            <a:ext cx="1071562" cy="500063"/>
          </a:xfrm>
          <a:prstGeom prst="rect">
            <a:avLst/>
          </a:prstGeom>
          <a:noFill/>
          <a:ln w="9525">
            <a:noFill/>
            <a:miter lim="800000"/>
            <a:headEnd/>
            <a:tailEnd/>
          </a:ln>
        </p:spPr>
      </p:pic>
      <p:sp>
        <p:nvSpPr>
          <p:cNvPr id="16" name="ZoneTexte 15"/>
          <p:cNvSpPr txBox="1"/>
          <p:nvPr/>
        </p:nvSpPr>
        <p:spPr>
          <a:xfrm>
            <a:off x="5500694" y="4419109"/>
            <a:ext cx="2664296" cy="95410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1400" dirty="0" smtClean="0">
                <a:latin typeface="Calibri" pitchFamily="34" charset="0"/>
                <a:cs typeface="Calibri" pitchFamily="34" charset="0"/>
              </a:rPr>
              <a:t>Le niveau de connaissance des offres ne varie pas significativement selon la catégorie de l’agent.</a:t>
            </a:r>
            <a:endParaRPr lang="fr-FR" sz="14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A4F7B"/>
                </a:solidFill>
              </a:rPr>
              <a:t>Le niveau d’information général sur les offres AGOSPAP</a:t>
            </a:r>
            <a:endParaRPr lang="fr-FR" dirty="0">
              <a:solidFill>
                <a:srgbClr val="CA4F7B"/>
              </a:solidFill>
            </a:endParaRPr>
          </a:p>
        </p:txBody>
      </p:sp>
      <p:sp>
        <p:nvSpPr>
          <p:cNvPr id="5" name="ZoneTexte 4"/>
          <p:cNvSpPr txBox="1"/>
          <p:nvPr/>
        </p:nvSpPr>
        <p:spPr>
          <a:xfrm>
            <a:off x="4572000" y="1773391"/>
            <a:ext cx="4000500" cy="403187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600" b="1" dirty="0" smtClean="0">
                <a:latin typeface="Calibri" pitchFamily="34" charset="0"/>
                <a:cs typeface="Calibri" pitchFamily="34" charset="0"/>
              </a:rPr>
              <a:t>Plus des deux-tiers des répondants (68,7 %) se disent informés (très + plutôt) sur les offres de l’AGOSPAP.</a:t>
            </a:r>
            <a:endParaRPr lang="fr-FR" sz="1600" dirty="0" smtClean="0">
              <a:latin typeface="Calibri" pitchFamily="34" charset="0"/>
              <a:cs typeface="Calibri" pitchFamily="34" charset="0"/>
            </a:endParaRPr>
          </a:p>
          <a:p>
            <a:endParaRPr lang="fr-FR" sz="1600" dirty="0" smtClean="0">
              <a:latin typeface="Calibri" pitchFamily="34" charset="0"/>
              <a:cs typeface="Calibri" pitchFamily="34" charset="0"/>
            </a:endParaRPr>
          </a:p>
          <a:p>
            <a:r>
              <a:rPr lang="fr-FR" sz="1600" dirty="0" smtClean="0">
                <a:latin typeface="Calibri" pitchFamily="34" charset="0"/>
                <a:cs typeface="Calibri" pitchFamily="34" charset="0"/>
              </a:rPr>
              <a:t>Soit un </a:t>
            </a:r>
            <a:r>
              <a:rPr lang="fr-FR" sz="1600" b="1" dirty="0" smtClean="0">
                <a:latin typeface="Calibri" pitchFamily="34" charset="0"/>
                <a:cs typeface="Calibri" pitchFamily="34" charset="0"/>
              </a:rPr>
              <a:t>manque d’informations</a:t>
            </a:r>
            <a:r>
              <a:rPr lang="fr-FR" sz="1600" dirty="0" smtClean="0">
                <a:latin typeface="Calibri" pitchFamily="34" charset="0"/>
                <a:cs typeface="Calibri" pitchFamily="34" charset="0"/>
              </a:rPr>
              <a:t> </a:t>
            </a:r>
            <a:r>
              <a:rPr lang="fr-FR" sz="1600" b="1" dirty="0" smtClean="0">
                <a:latin typeface="Calibri" pitchFamily="34" charset="0"/>
                <a:cs typeface="Calibri" pitchFamily="34" charset="0"/>
              </a:rPr>
              <a:t>pour</a:t>
            </a:r>
            <a:r>
              <a:rPr lang="fr-FR" sz="1600" dirty="0" smtClean="0">
                <a:latin typeface="Calibri" pitchFamily="34" charset="0"/>
                <a:cs typeface="Calibri" pitchFamily="34" charset="0"/>
              </a:rPr>
              <a:t> </a:t>
            </a:r>
            <a:r>
              <a:rPr lang="fr-FR" sz="1600" b="1" dirty="0" smtClean="0">
                <a:latin typeface="Calibri" pitchFamily="34" charset="0"/>
                <a:cs typeface="Calibri" pitchFamily="34" charset="0"/>
              </a:rPr>
              <a:t>près</a:t>
            </a:r>
            <a:r>
              <a:rPr lang="fr-FR" sz="1600" dirty="0" smtClean="0">
                <a:latin typeface="Calibri" pitchFamily="34" charset="0"/>
                <a:cs typeface="Calibri" pitchFamily="34" charset="0"/>
              </a:rPr>
              <a:t> </a:t>
            </a:r>
            <a:r>
              <a:rPr lang="fr-FR" sz="1600" b="1" dirty="0" smtClean="0">
                <a:latin typeface="Calibri" pitchFamily="34" charset="0"/>
                <a:cs typeface="Calibri" pitchFamily="34" charset="0"/>
              </a:rPr>
              <a:t>d’un tiers </a:t>
            </a:r>
            <a:r>
              <a:rPr lang="fr-FR" sz="1600" dirty="0" smtClean="0">
                <a:latin typeface="Calibri" pitchFamily="34" charset="0"/>
                <a:cs typeface="Calibri" pitchFamily="34" charset="0"/>
              </a:rPr>
              <a:t>d’entre elles (31,3 %). On notera en outre un nombre très élevé de non réponse (955). </a:t>
            </a:r>
          </a:p>
          <a:p>
            <a:endParaRPr lang="fr-FR" sz="1600" dirty="0" smtClean="0">
              <a:latin typeface="Calibri" pitchFamily="34" charset="0"/>
              <a:cs typeface="Calibri" pitchFamily="34" charset="0"/>
            </a:endParaRPr>
          </a:p>
          <a:p>
            <a:r>
              <a:rPr lang="fr-FR" sz="1600" b="1" dirty="0" smtClean="0">
                <a:latin typeface="Calibri" pitchFamily="34" charset="0"/>
                <a:cs typeface="Calibri" pitchFamily="34" charset="0"/>
              </a:rPr>
              <a:t>Il existe de fait une nette marge d’amélioration pour la diffusion d’informations sur les offres</a:t>
            </a:r>
            <a:r>
              <a:rPr lang="fr-FR" sz="1600" dirty="0" smtClean="0">
                <a:latin typeface="Calibri" pitchFamily="34" charset="0"/>
                <a:cs typeface="Calibri" pitchFamily="34" charset="0"/>
              </a:rPr>
              <a:t>.</a:t>
            </a:r>
          </a:p>
          <a:p>
            <a:endParaRPr lang="fr-FR" sz="1600" dirty="0">
              <a:latin typeface="Calibri" pitchFamily="34" charset="0"/>
              <a:cs typeface="Calibri" pitchFamily="34" charset="0"/>
            </a:endParaRPr>
          </a:p>
          <a:p>
            <a:r>
              <a:rPr lang="fr-FR" sz="1600" dirty="0" smtClean="0">
                <a:latin typeface="Calibri" pitchFamily="34" charset="0"/>
                <a:cs typeface="Calibri" pitchFamily="34" charset="0"/>
              </a:rPr>
              <a:t>Parmi les personnes se déclarant « très bien informées », </a:t>
            </a:r>
            <a:r>
              <a:rPr lang="fr-FR" sz="1600" b="1" dirty="0" smtClean="0">
                <a:latin typeface="Calibri" pitchFamily="34" charset="0"/>
                <a:cs typeface="Calibri" pitchFamily="34" charset="0"/>
              </a:rPr>
              <a:t>il y a significativement plus de femmes </a:t>
            </a:r>
            <a:r>
              <a:rPr lang="fr-FR" sz="1600" dirty="0" smtClean="0">
                <a:latin typeface="Calibri" pitchFamily="34" charset="0"/>
                <a:cs typeface="Calibri" pitchFamily="34" charset="0"/>
              </a:rPr>
              <a:t>(9,9 % vs 6,8 % d’hommes)</a:t>
            </a:r>
          </a:p>
        </p:txBody>
      </p:sp>
      <p:sp>
        <p:nvSpPr>
          <p:cNvPr id="9" name="Espace réservé du numéro de diapositive 8"/>
          <p:cNvSpPr>
            <a:spLocks noGrp="1"/>
          </p:cNvSpPr>
          <p:nvPr>
            <p:ph type="sldNum" sz="quarter" idx="15"/>
          </p:nvPr>
        </p:nvSpPr>
        <p:spPr/>
        <p:txBody>
          <a:bodyPr/>
          <a:lstStyle/>
          <a:p>
            <a:fld id="{CEB2740D-B7FF-45A6-AEDD-B771D835C4C6}" type="slidenum">
              <a:rPr lang="fr-FR" smtClean="0"/>
              <a:pPr/>
              <a:t>14</a:t>
            </a:fld>
            <a:endParaRPr lang="fr-FR"/>
          </a:p>
        </p:txBody>
      </p:sp>
      <p:sp>
        <p:nvSpPr>
          <p:cNvPr id="7" name="ZoneTexte 6"/>
          <p:cNvSpPr txBox="1"/>
          <p:nvPr/>
        </p:nvSpPr>
        <p:spPr>
          <a:xfrm>
            <a:off x="179512" y="5467665"/>
            <a:ext cx="1368152" cy="461665"/>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2331</a:t>
            </a:r>
          </a:p>
          <a:p>
            <a:r>
              <a:rPr lang="fr-FR" sz="1200" dirty="0" smtClean="0">
                <a:latin typeface="Calibri" pitchFamily="34" charset="0"/>
                <a:cs typeface="Calibri" pitchFamily="34" charset="0"/>
              </a:rPr>
              <a:t>Non réponse : 955  </a:t>
            </a:r>
            <a:endParaRPr lang="fr-FR" sz="1200" dirty="0">
              <a:latin typeface="Calibri" pitchFamily="34" charset="0"/>
              <a:cs typeface="Calibri" pitchFamily="34" charset="0"/>
            </a:endParaRPr>
          </a:p>
        </p:txBody>
      </p:sp>
      <p:pic>
        <p:nvPicPr>
          <p:cNvPr id="7170" name="Picture 2"/>
          <p:cNvPicPr>
            <a:picLocks noChangeAspect="1" noChangeArrowheads="1"/>
          </p:cNvPicPr>
          <p:nvPr/>
        </p:nvPicPr>
        <p:blipFill>
          <a:blip r:embed="rId2" cstate="print"/>
          <a:srcRect/>
          <a:stretch>
            <a:fillRect/>
          </a:stretch>
        </p:blipFill>
        <p:spPr bwMode="auto">
          <a:xfrm>
            <a:off x="179512" y="1795256"/>
            <a:ext cx="4032448" cy="3612402"/>
          </a:xfrm>
          <a:prstGeom prst="rect">
            <a:avLst/>
          </a:prstGeom>
          <a:noFill/>
          <a:ln w="9525">
            <a:solidFill>
              <a:schemeClr val="bg1">
                <a:lumMod val="65000"/>
              </a:schemeClr>
            </a:solidFill>
            <a:miter lim="800000"/>
            <a:headEnd/>
            <a:tailEnd/>
          </a:ln>
          <a:effectLst/>
        </p:spPr>
      </p:pic>
      <p:sp>
        <p:nvSpPr>
          <p:cNvPr id="8" name="Rectangle 7"/>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0"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211144" cy="994122"/>
          </a:xfrm>
        </p:spPr>
        <p:txBody>
          <a:bodyPr>
            <a:normAutofit fontScale="90000"/>
          </a:bodyPr>
          <a:lstStyle/>
          <a:p>
            <a:r>
              <a:rPr lang="fr-FR" dirty="0" smtClean="0">
                <a:solidFill>
                  <a:srgbClr val="CA4F7B"/>
                </a:solidFill>
              </a:rPr>
              <a:t>Le niveau d’information sur les différentes offres AGOSPAP</a:t>
            </a:r>
            <a:endParaRPr lang="fr-FR" dirty="0">
              <a:solidFill>
                <a:srgbClr val="CA4F7B"/>
              </a:solidFill>
            </a:endParaRPr>
          </a:p>
        </p:txBody>
      </p:sp>
      <p:sp>
        <p:nvSpPr>
          <p:cNvPr id="6" name="ZoneTexte 5"/>
          <p:cNvSpPr txBox="1"/>
          <p:nvPr/>
        </p:nvSpPr>
        <p:spPr>
          <a:xfrm>
            <a:off x="323528" y="3861048"/>
            <a:ext cx="7920880" cy="286232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spcBef>
                <a:spcPts val="600"/>
              </a:spcBef>
            </a:pPr>
            <a:r>
              <a:rPr lang="fr-FR" sz="1500" b="1" dirty="0" smtClean="0">
                <a:solidFill>
                  <a:schemeClr val="tx1"/>
                </a:solidFill>
                <a:latin typeface="Calibri" pitchFamily="34" charset="0"/>
                <a:cs typeface="Calibri" pitchFamily="34" charset="0"/>
              </a:rPr>
              <a:t>Les agents s’estiment bien informés sur les prestations liées aux vacances : </a:t>
            </a:r>
            <a:r>
              <a:rPr lang="fr-FR" sz="1500" dirty="0" smtClean="0">
                <a:solidFill>
                  <a:schemeClr val="tx1"/>
                </a:solidFill>
                <a:latin typeface="Calibri" pitchFamily="34" charset="0"/>
                <a:cs typeface="Calibri" pitchFamily="34" charset="0"/>
              </a:rPr>
              <a:t>respectivement 83,3 % et 79,5 % de personnes se disant bien informées pour Vacances juniors et Vacances adultes.</a:t>
            </a:r>
          </a:p>
          <a:p>
            <a:pPr>
              <a:spcBef>
                <a:spcPts val="600"/>
              </a:spcBef>
            </a:pPr>
            <a:r>
              <a:rPr lang="fr-FR" sz="1500" b="1" dirty="0" smtClean="0">
                <a:solidFill>
                  <a:schemeClr val="tx1"/>
                </a:solidFill>
                <a:latin typeface="Calibri" pitchFamily="34" charset="0"/>
                <a:cs typeface="Calibri" pitchFamily="34" charset="0"/>
              </a:rPr>
              <a:t>Les offres Loisirs </a:t>
            </a:r>
            <a:r>
              <a:rPr lang="fr-FR" sz="1500" b="1" dirty="0">
                <a:solidFill>
                  <a:schemeClr val="tx1"/>
                </a:solidFill>
                <a:latin typeface="Calibri" pitchFamily="34" charset="0"/>
                <a:cs typeface="Calibri" pitchFamily="34" charset="0"/>
              </a:rPr>
              <a:t>s</a:t>
            </a:r>
            <a:r>
              <a:rPr lang="fr-FR" sz="1500" b="1" dirty="0" smtClean="0">
                <a:solidFill>
                  <a:schemeClr val="tx1"/>
                </a:solidFill>
                <a:latin typeface="Calibri" pitchFamily="34" charset="0"/>
                <a:cs typeface="Calibri" pitchFamily="34" charset="0"/>
              </a:rPr>
              <a:t>ont presque unanimement connues des agents </a:t>
            </a:r>
            <a:r>
              <a:rPr lang="fr-FR" sz="1500" dirty="0" smtClean="0">
                <a:solidFill>
                  <a:schemeClr val="tx1"/>
                </a:solidFill>
                <a:latin typeface="Calibri" pitchFamily="34" charset="0"/>
                <a:cs typeface="Calibri" pitchFamily="34" charset="0"/>
              </a:rPr>
              <a:t>(96 % d’entre eux les connaissent), mais seuls 72,9 % se considèrent bien informés sur ces offres, alors qu’elles bénéficient d’un dispositif d’information spécifique « Alertes loisirs »</a:t>
            </a:r>
          </a:p>
          <a:p>
            <a:pPr>
              <a:spcBef>
                <a:spcPts val="600"/>
              </a:spcBef>
            </a:pPr>
            <a:r>
              <a:rPr lang="fr-FR" sz="1500" dirty="0" smtClean="0">
                <a:solidFill>
                  <a:schemeClr val="tx1"/>
                </a:solidFill>
                <a:latin typeface="Calibri" pitchFamily="34" charset="0"/>
                <a:cs typeface="Calibri" pitchFamily="34" charset="0"/>
              </a:rPr>
              <a:t>Offre la moins connue, </a:t>
            </a:r>
            <a:r>
              <a:rPr lang="fr-FR" sz="1500" b="1" dirty="0" smtClean="0">
                <a:solidFill>
                  <a:schemeClr val="tx1"/>
                </a:solidFill>
                <a:latin typeface="Calibri" pitchFamily="34" charset="0"/>
                <a:cs typeface="Calibri" pitchFamily="34" charset="0"/>
              </a:rPr>
              <a:t>Vacances en Direct</a:t>
            </a:r>
            <a:r>
              <a:rPr lang="fr-FR" sz="1500" dirty="0">
                <a:solidFill>
                  <a:schemeClr val="tx1"/>
                </a:solidFill>
                <a:latin typeface="Calibri" pitchFamily="34" charset="0"/>
                <a:cs typeface="Calibri" pitchFamily="34" charset="0"/>
              </a:rPr>
              <a:t> </a:t>
            </a:r>
            <a:r>
              <a:rPr lang="fr-FR" sz="1500" dirty="0" smtClean="0">
                <a:solidFill>
                  <a:schemeClr val="tx1"/>
                </a:solidFill>
                <a:latin typeface="Calibri" pitchFamily="34" charset="0"/>
                <a:cs typeface="Calibri" pitchFamily="34" charset="0"/>
              </a:rPr>
              <a:t>est aussi celle sur laquelle les agents se déclarent les moins informés : seuls 62,1 % d’entre eux se sentent bien informés et 6,1 % se disent très mal informés.</a:t>
            </a:r>
          </a:p>
          <a:p>
            <a:pPr>
              <a:spcBef>
                <a:spcPts val="600"/>
              </a:spcBef>
            </a:pPr>
            <a:r>
              <a:rPr lang="fr-FR" sz="1500" dirty="0" smtClean="0">
                <a:solidFill>
                  <a:schemeClr val="tx1"/>
                </a:solidFill>
                <a:latin typeface="Calibri" pitchFamily="34" charset="0"/>
                <a:cs typeface="Calibri" pitchFamily="34" charset="0"/>
              </a:rPr>
              <a:t>De manière générale, </a:t>
            </a:r>
            <a:r>
              <a:rPr lang="fr-FR" sz="1500" b="1" dirty="0" smtClean="0">
                <a:solidFill>
                  <a:schemeClr val="tx1"/>
                </a:solidFill>
                <a:latin typeface="Calibri" pitchFamily="34" charset="0"/>
                <a:cs typeface="Calibri" pitchFamily="34" charset="0"/>
              </a:rPr>
              <a:t>les femmes se déclarent mieux informées que les hommes </a:t>
            </a:r>
            <a:r>
              <a:rPr lang="fr-FR" sz="1500" dirty="0" smtClean="0">
                <a:solidFill>
                  <a:schemeClr val="tx1"/>
                </a:solidFill>
                <a:latin typeface="Calibri" pitchFamily="34" charset="0"/>
                <a:cs typeface="Calibri" pitchFamily="34" charset="0"/>
              </a:rPr>
              <a:t>sur les offres proposées.  Les </a:t>
            </a:r>
            <a:r>
              <a:rPr lang="fr-FR" sz="1500" b="1" dirty="0" smtClean="0">
                <a:solidFill>
                  <a:schemeClr val="tx1"/>
                </a:solidFill>
                <a:latin typeface="Calibri" pitchFamily="34" charset="0"/>
                <a:cs typeface="Calibri" pitchFamily="34" charset="0"/>
              </a:rPr>
              <a:t>agents de catégories C </a:t>
            </a:r>
            <a:r>
              <a:rPr lang="fr-FR" sz="1500" dirty="0" smtClean="0">
                <a:solidFill>
                  <a:schemeClr val="tx1"/>
                </a:solidFill>
                <a:latin typeface="Calibri" pitchFamily="34" charset="0"/>
                <a:cs typeface="Calibri" pitchFamily="34" charset="0"/>
              </a:rPr>
              <a:t>sont plus nombreux à se déclarer « très bien informés » (11,1 % vs 7,8 % pour les A et 7,7 % pour les B). </a:t>
            </a:r>
            <a:endParaRPr lang="fr-FR" sz="1500" dirty="0">
              <a:solidFill>
                <a:schemeClr val="tx1"/>
              </a:solidFill>
              <a:latin typeface="Calibri" pitchFamily="34" charset="0"/>
              <a:cs typeface="Calibri" pitchFamily="34" charset="0"/>
            </a:endParaRPr>
          </a:p>
        </p:txBody>
      </p:sp>
      <p:sp>
        <p:nvSpPr>
          <p:cNvPr id="10" name="Espace réservé du numéro de diapositive 9"/>
          <p:cNvSpPr>
            <a:spLocks noGrp="1"/>
          </p:cNvSpPr>
          <p:nvPr>
            <p:ph type="sldNum" sz="quarter" idx="15"/>
          </p:nvPr>
        </p:nvSpPr>
        <p:spPr/>
        <p:txBody>
          <a:bodyPr/>
          <a:lstStyle/>
          <a:p>
            <a:fld id="{CEB2740D-B7FF-45A6-AEDD-B771D835C4C6}" type="slidenum">
              <a:rPr lang="fr-FR" smtClean="0"/>
              <a:pPr/>
              <a:t>15</a:t>
            </a:fld>
            <a:endParaRPr lang="fr-FR"/>
          </a:p>
        </p:txBody>
      </p:sp>
      <p:sp>
        <p:nvSpPr>
          <p:cNvPr id="9" name="Ellipse 8"/>
          <p:cNvSpPr/>
          <p:nvPr/>
        </p:nvSpPr>
        <p:spPr>
          <a:xfrm>
            <a:off x="5868144" y="2780928"/>
            <a:ext cx="504056"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6012160" y="2780928"/>
            <a:ext cx="360040"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197" name="Picture 5"/>
          <p:cNvPicPr>
            <a:picLocks noChangeAspect="1" noChangeArrowheads="1"/>
          </p:cNvPicPr>
          <p:nvPr/>
        </p:nvPicPr>
        <p:blipFill>
          <a:blip r:embed="rId2" cstate="print"/>
          <a:srcRect r="11396"/>
          <a:stretch>
            <a:fillRect/>
          </a:stretch>
        </p:blipFill>
        <p:spPr bwMode="auto">
          <a:xfrm>
            <a:off x="323528" y="1626295"/>
            <a:ext cx="6336704" cy="2090737"/>
          </a:xfrm>
          <a:prstGeom prst="rect">
            <a:avLst/>
          </a:prstGeom>
          <a:noFill/>
          <a:ln w="9525">
            <a:noFill/>
            <a:miter lim="800000"/>
            <a:headEnd/>
            <a:tailEnd/>
          </a:ln>
          <a:effectLst/>
        </p:spPr>
      </p:pic>
      <p:sp>
        <p:nvSpPr>
          <p:cNvPr id="18" name="Ellipse 17"/>
          <p:cNvSpPr/>
          <p:nvPr/>
        </p:nvSpPr>
        <p:spPr>
          <a:xfrm>
            <a:off x="5868144" y="2996952"/>
            <a:ext cx="504056" cy="2880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Ellipse 18"/>
          <p:cNvSpPr/>
          <p:nvPr/>
        </p:nvSpPr>
        <p:spPr>
          <a:xfrm>
            <a:off x="1475656" y="1988840"/>
            <a:ext cx="2520280"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179512" y="1340768"/>
            <a:ext cx="3600400" cy="246221"/>
          </a:xfrm>
          <a:prstGeom prst="rect">
            <a:avLst/>
          </a:prstGeom>
          <a:noFill/>
        </p:spPr>
        <p:txBody>
          <a:bodyPr wrap="square" rtlCol="0">
            <a:spAutoFit/>
          </a:bodyPr>
          <a:lstStyle/>
          <a:p>
            <a:r>
              <a:rPr lang="fr-FR" sz="1000" b="1" dirty="0" smtClean="0">
                <a:solidFill>
                  <a:srgbClr val="00B0F0"/>
                </a:solidFill>
                <a:latin typeface="Arial" pitchFamily="34" charset="0"/>
                <a:cs typeface="Arial" pitchFamily="34" charset="0"/>
              </a:rPr>
              <a:t>Sur les offres suivantes, diriez-vous que vous êtes : </a:t>
            </a:r>
            <a:endParaRPr lang="fr-FR" sz="1000" b="1" dirty="0">
              <a:solidFill>
                <a:srgbClr val="00B0F0"/>
              </a:solidFill>
              <a:latin typeface="Arial" pitchFamily="34" charset="0"/>
              <a:cs typeface="Arial" pitchFamily="34" charset="0"/>
            </a:endParaRPr>
          </a:p>
        </p:txBody>
      </p:sp>
      <p:sp>
        <p:nvSpPr>
          <p:cNvPr id="13" name="Rectangle 12"/>
          <p:cNvSpPr/>
          <p:nvPr/>
        </p:nvSpPr>
        <p:spPr>
          <a:xfrm>
            <a:off x="7362845" y="6529352"/>
            <a:ext cx="566741" cy="400110"/>
          </a:xfrm>
          <a:prstGeom prst="rect">
            <a:avLst/>
          </a:prstGeom>
        </p:spPr>
        <p:txBody>
          <a:bodyPr wrap="squar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4" name="Image 1"/>
          <p:cNvPicPr>
            <a:picLocks/>
          </p:cNvPicPr>
          <p:nvPr/>
        </p:nvPicPr>
        <p:blipFill>
          <a:blip r:embed="rId3"/>
          <a:srcRect l="2087" b="3978"/>
          <a:stretch>
            <a:fillRect/>
          </a:stretch>
        </p:blipFill>
        <p:spPr bwMode="auto">
          <a:xfrm>
            <a:off x="7929587" y="6286520"/>
            <a:ext cx="1071569" cy="50004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A4F7B"/>
                </a:solidFill>
              </a:rPr>
              <a:t>Les moyens d’information sur les offres de l’AGOSPAP</a:t>
            </a:r>
            <a:endParaRPr lang="fr-FR" dirty="0">
              <a:solidFill>
                <a:srgbClr val="CA4F7B"/>
              </a:solidFill>
            </a:endParaRPr>
          </a:p>
        </p:txBody>
      </p:sp>
      <p:sp>
        <p:nvSpPr>
          <p:cNvPr id="8" name="Espace réservé du numéro de diapositive 7"/>
          <p:cNvSpPr>
            <a:spLocks noGrp="1"/>
          </p:cNvSpPr>
          <p:nvPr>
            <p:ph type="sldNum" sz="quarter" idx="15"/>
          </p:nvPr>
        </p:nvSpPr>
        <p:spPr/>
        <p:txBody>
          <a:bodyPr/>
          <a:lstStyle/>
          <a:p>
            <a:fld id="{CEB2740D-B7FF-45A6-AEDD-B771D835C4C6}" type="slidenum">
              <a:rPr lang="fr-FR" smtClean="0"/>
              <a:pPr/>
              <a:t>16</a:t>
            </a:fld>
            <a:endParaRPr lang="fr-FR"/>
          </a:p>
        </p:txBody>
      </p:sp>
      <p:sp>
        <p:nvSpPr>
          <p:cNvPr id="6" name="ZoneTexte 5"/>
          <p:cNvSpPr txBox="1"/>
          <p:nvPr/>
        </p:nvSpPr>
        <p:spPr>
          <a:xfrm>
            <a:off x="7596336" y="3702397"/>
            <a:ext cx="1296144" cy="461665"/>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3281</a:t>
            </a:r>
          </a:p>
          <a:p>
            <a:r>
              <a:rPr lang="fr-FR" sz="1200" dirty="0" smtClean="0">
                <a:latin typeface="Calibri" pitchFamily="34" charset="0"/>
                <a:cs typeface="Calibri" pitchFamily="34" charset="0"/>
              </a:rPr>
              <a:t>Non réponse : 5  </a:t>
            </a:r>
            <a:endParaRPr lang="fr-FR" sz="1200" dirty="0">
              <a:latin typeface="Calibri" pitchFamily="34" charset="0"/>
              <a:cs typeface="Calibri" pitchFamily="34" charset="0"/>
            </a:endParaRPr>
          </a:p>
        </p:txBody>
      </p:sp>
      <p:sp>
        <p:nvSpPr>
          <p:cNvPr id="7" name="ZoneTexte 6"/>
          <p:cNvSpPr txBox="1"/>
          <p:nvPr/>
        </p:nvSpPr>
        <p:spPr>
          <a:xfrm>
            <a:off x="323529" y="4258831"/>
            <a:ext cx="7097712" cy="247760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spcBef>
                <a:spcPts val="600"/>
              </a:spcBef>
            </a:pPr>
            <a:r>
              <a:rPr lang="fr-FR" sz="1400" dirty="0" smtClean="0">
                <a:latin typeface="Calibri" pitchFamily="34" charset="0"/>
                <a:cs typeface="Calibri" pitchFamily="34" charset="0"/>
              </a:rPr>
              <a:t>Pour  s’informer, les </a:t>
            </a:r>
            <a:r>
              <a:rPr lang="fr-FR" sz="1400" b="1" dirty="0" smtClean="0">
                <a:latin typeface="Calibri" pitchFamily="34" charset="0"/>
                <a:cs typeface="Calibri" pitchFamily="34" charset="0"/>
              </a:rPr>
              <a:t>agents vont chercher l’information</a:t>
            </a:r>
            <a:r>
              <a:rPr lang="fr-FR" sz="1400" dirty="0">
                <a:latin typeface="Calibri" pitchFamily="34" charset="0"/>
                <a:cs typeface="Calibri" pitchFamily="34" charset="0"/>
              </a:rPr>
              <a:t> </a:t>
            </a:r>
            <a:r>
              <a:rPr lang="fr-FR" sz="1400" dirty="0" smtClean="0">
                <a:latin typeface="Calibri" pitchFamily="34" charset="0"/>
                <a:cs typeface="Calibri" pitchFamily="34" charset="0"/>
              </a:rPr>
              <a:t>(via le </a:t>
            </a:r>
            <a:r>
              <a:rPr lang="fr-FR" sz="1400" dirty="0">
                <a:latin typeface="Calibri" pitchFamily="34" charset="0"/>
                <a:cs typeface="Calibri" pitchFamily="34" charset="0"/>
              </a:rPr>
              <a:t>s</a:t>
            </a:r>
            <a:r>
              <a:rPr lang="fr-FR" sz="1400" dirty="0" smtClean="0">
                <a:latin typeface="Calibri" pitchFamily="34" charset="0"/>
                <a:cs typeface="Calibri" pitchFamily="34" charset="0"/>
              </a:rPr>
              <a:t>ite de l’AGOSPAP et </a:t>
            </a:r>
            <a:r>
              <a:rPr lang="fr-FR" sz="1400" dirty="0" err="1" smtClean="0">
                <a:latin typeface="Calibri" pitchFamily="34" charset="0"/>
                <a:cs typeface="Calibri" pitchFamily="34" charset="0"/>
              </a:rPr>
              <a:t>IntraParis</a:t>
            </a:r>
            <a:r>
              <a:rPr lang="fr-FR" sz="1400" dirty="0" smtClean="0">
                <a:latin typeface="Calibri" pitchFamily="34" charset="0"/>
                <a:cs typeface="Calibri" pitchFamily="34" charset="0"/>
              </a:rPr>
              <a:t>). </a:t>
            </a:r>
          </a:p>
          <a:p>
            <a:pPr>
              <a:spcBef>
                <a:spcPts val="600"/>
              </a:spcBef>
            </a:pPr>
            <a:r>
              <a:rPr lang="fr-FR" sz="1400" dirty="0" smtClean="0">
                <a:latin typeface="Calibri" pitchFamily="34" charset="0"/>
                <a:cs typeface="Calibri" pitchFamily="34" charset="0"/>
              </a:rPr>
              <a:t>Le </a:t>
            </a:r>
            <a:r>
              <a:rPr lang="fr-FR" sz="1400" b="1" dirty="0">
                <a:latin typeface="Calibri" pitchFamily="34" charset="0"/>
                <a:cs typeface="Calibri" pitchFamily="34" charset="0"/>
              </a:rPr>
              <a:t>catalogue papier de l’AGOSPAP </a:t>
            </a:r>
            <a:r>
              <a:rPr lang="fr-FR" sz="1400" dirty="0">
                <a:latin typeface="Calibri" pitchFamily="34" charset="0"/>
                <a:cs typeface="Calibri" pitchFamily="34" charset="0"/>
              </a:rPr>
              <a:t>demeure un support </a:t>
            </a:r>
            <a:r>
              <a:rPr lang="fr-FR" sz="1400" dirty="0" smtClean="0">
                <a:latin typeface="Calibri" pitchFamily="34" charset="0"/>
                <a:cs typeface="Calibri" pitchFamily="34" charset="0"/>
              </a:rPr>
              <a:t>d’information privilégié par les agents. Ce sont les catégories B qui le consultent le plus. </a:t>
            </a:r>
          </a:p>
          <a:p>
            <a:pPr>
              <a:spcBef>
                <a:spcPts val="600"/>
              </a:spcBef>
            </a:pPr>
            <a:r>
              <a:rPr lang="fr-FR" sz="1400" dirty="0" smtClean="0">
                <a:latin typeface="Calibri" pitchFamily="34" charset="0"/>
                <a:cs typeface="Calibri" pitchFamily="34" charset="0"/>
              </a:rPr>
              <a:t>On notera l’importance du </a:t>
            </a:r>
            <a:r>
              <a:rPr lang="fr-FR" sz="1400" b="1" dirty="0" smtClean="0">
                <a:latin typeface="Calibri" pitchFamily="34" charset="0"/>
                <a:cs typeface="Calibri" pitchFamily="34" charset="0"/>
              </a:rPr>
              <a:t>bouche à oreille </a:t>
            </a:r>
            <a:r>
              <a:rPr lang="fr-FR" sz="1400" dirty="0" smtClean="0">
                <a:latin typeface="Calibri" pitchFamily="34" charset="0"/>
                <a:cs typeface="Calibri" pitchFamily="34" charset="0"/>
              </a:rPr>
              <a:t>en matière d’information sur les offres. Les moins de 30 ans déclarent s’informer plus par le bouche à oreille que les autres classes d’âge ; en revanche, ils citent moins que les autres les alertes Loisirs. Les 50 ans et plus sont ceux qui déclarent le moins s’informer via le site, même si ce support reste leur 1</a:t>
            </a:r>
            <a:r>
              <a:rPr lang="fr-FR" sz="1400" baseline="30000" dirty="0" smtClean="0">
                <a:latin typeface="Calibri" pitchFamily="34" charset="0"/>
                <a:cs typeface="Calibri" pitchFamily="34" charset="0"/>
              </a:rPr>
              <a:t>ère</a:t>
            </a:r>
            <a:r>
              <a:rPr lang="fr-FR" sz="1400" dirty="0" smtClean="0">
                <a:latin typeface="Calibri" pitchFamily="34" charset="0"/>
                <a:cs typeface="Calibri" pitchFamily="34" charset="0"/>
              </a:rPr>
              <a:t> source d’information. </a:t>
            </a:r>
          </a:p>
          <a:p>
            <a:pPr>
              <a:spcBef>
                <a:spcPts val="600"/>
              </a:spcBef>
            </a:pPr>
            <a:r>
              <a:rPr lang="fr-FR" sz="1400" dirty="0" smtClean="0">
                <a:latin typeface="Calibri" pitchFamily="34" charset="0"/>
                <a:cs typeface="Calibri" pitchFamily="34" charset="0"/>
              </a:rPr>
              <a:t>En revanche, les </a:t>
            </a:r>
            <a:r>
              <a:rPr lang="fr-FR" sz="1400" b="1" dirty="0" smtClean="0">
                <a:latin typeface="Calibri" pitchFamily="34" charset="0"/>
                <a:cs typeface="Calibri" pitchFamily="34" charset="0"/>
              </a:rPr>
              <a:t>UGD</a:t>
            </a:r>
            <a:r>
              <a:rPr lang="fr-FR" sz="1400" dirty="0" smtClean="0">
                <a:latin typeface="Calibri" pitchFamily="34" charset="0"/>
                <a:cs typeface="Calibri" pitchFamily="34" charset="0"/>
              </a:rPr>
              <a:t> ne semblent pas jouer de rôle en ce domaine. Elles sont plus sollicitées par les femmes que par les hommes pour s’informer.</a:t>
            </a:r>
          </a:p>
        </p:txBody>
      </p:sp>
      <p:pic>
        <p:nvPicPr>
          <p:cNvPr id="17414" name="Picture 6" descr="C:\Users\vachera\Documents\AGOSPAP\Moyens d'info3.png"/>
          <p:cNvPicPr>
            <a:picLocks noChangeAspect="1" noChangeArrowheads="1"/>
          </p:cNvPicPr>
          <p:nvPr/>
        </p:nvPicPr>
        <p:blipFill>
          <a:blip r:embed="rId2" cstate="print"/>
          <a:srcRect/>
          <a:stretch>
            <a:fillRect/>
          </a:stretch>
        </p:blipFill>
        <p:spPr bwMode="auto">
          <a:xfrm>
            <a:off x="323528" y="1556792"/>
            <a:ext cx="7097713" cy="2619375"/>
          </a:xfrm>
          <a:prstGeom prst="rect">
            <a:avLst/>
          </a:prstGeom>
          <a:noFill/>
          <a:ln>
            <a:solidFill>
              <a:schemeClr val="bg1">
                <a:lumMod val="65000"/>
              </a:schemeClr>
            </a:solidFill>
          </a:ln>
        </p:spPr>
      </p:pic>
      <p:sp>
        <p:nvSpPr>
          <p:cNvPr id="9" name="Rectangle 8"/>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0"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solidFill>
                  <a:srgbClr val="CA4F7B"/>
                </a:solidFill>
              </a:rPr>
              <a:t>Sentiment d’information croisé avec </a:t>
            </a:r>
            <a:r>
              <a:rPr lang="fr-FR" dirty="0">
                <a:solidFill>
                  <a:srgbClr val="CA4F7B"/>
                </a:solidFill>
              </a:rPr>
              <a:t>modalités d’information</a:t>
            </a:r>
          </a:p>
        </p:txBody>
      </p:sp>
      <p:sp>
        <p:nvSpPr>
          <p:cNvPr id="8" name="Espace réservé du numéro de diapositive 7"/>
          <p:cNvSpPr>
            <a:spLocks noGrp="1"/>
          </p:cNvSpPr>
          <p:nvPr>
            <p:ph type="sldNum" sz="quarter" idx="15"/>
          </p:nvPr>
        </p:nvSpPr>
        <p:spPr/>
        <p:txBody>
          <a:bodyPr/>
          <a:lstStyle/>
          <a:p>
            <a:fld id="{CEB2740D-B7FF-45A6-AEDD-B771D835C4C6}" type="slidenum">
              <a:rPr lang="fr-FR" smtClean="0"/>
              <a:pPr/>
              <a:t>17</a:t>
            </a:fld>
            <a:endParaRPr lang="fr-FR"/>
          </a:p>
        </p:txBody>
      </p:sp>
      <p:sp>
        <p:nvSpPr>
          <p:cNvPr id="7" name="ZoneTexte 6"/>
          <p:cNvSpPr txBox="1"/>
          <p:nvPr/>
        </p:nvSpPr>
        <p:spPr>
          <a:xfrm>
            <a:off x="395536" y="4437112"/>
            <a:ext cx="7745784" cy="212365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200" dirty="0" smtClean="0">
                <a:latin typeface="Calibri" pitchFamily="34" charset="0"/>
                <a:cs typeface="Calibri" pitchFamily="34" charset="0"/>
              </a:rPr>
              <a:t>Parmi </a:t>
            </a:r>
            <a:r>
              <a:rPr lang="fr-FR" sz="1200" dirty="0">
                <a:latin typeface="Calibri" pitchFamily="34" charset="0"/>
                <a:cs typeface="Calibri" pitchFamily="34" charset="0"/>
              </a:rPr>
              <a:t>les personnes qui s’informent grâce aux </a:t>
            </a:r>
            <a:r>
              <a:rPr lang="fr-FR" sz="1200" b="1" dirty="0">
                <a:latin typeface="Calibri" pitchFamily="34" charset="0"/>
                <a:cs typeface="Calibri" pitchFamily="34" charset="0"/>
              </a:rPr>
              <a:t>alertes </a:t>
            </a:r>
            <a:r>
              <a:rPr lang="fr-FR" sz="1200" b="1" dirty="0" smtClean="0">
                <a:latin typeface="Calibri" pitchFamily="34" charset="0"/>
                <a:cs typeface="Calibri" pitchFamily="34" charset="0"/>
              </a:rPr>
              <a:t>Loisirs</a:t>
            </a:r>
            <a:r>
              <a:rPr lang="fr-FR" sz="1200" dirty="0" smtClean="0">
                <a:latin typeface="Calibri" pitchFamily="34" charset="0"/>
                <a:cs typeface="Calibri" pitchFamily="34" charset="0"/>
              </a:rPr>
              <a:t>, </a:t>
            </a:r>
            <a:r>
              <a:rPr lang="fr-FR" sz="1200" dirty="0">
                <a:latin typeface="Calibri" pitchFamily="34" charset="0"/>
                <a:cs typeface="Calibri" pitchFamily="34" charset="0"/>
              </a:rPr>
              <a:t>une majorité se dit </a:t>
            </a:r>
            <a:r>
              <a:rPr lang="fr-FR" sz="1200" dirty="0" smtClean="0">
                <a:latin typeface="Calibri" pitchFamily="34" charset="0"/>
                <a:cs typeface="Calibri" pitchFamily="34" charset="0"/>
              </a:rPr>
              <a:t>« plutôt </a:t>
            </a:r>
            <a:r>
              <a:rPr lang="fr-FR" sz="1200" dirty="0">
                <a:latin typeface="Calibri" pitchFamily="34" charset="0"/>
                <a:cs typeface="Calibri" pitchFamily="34" charset="0"/>
              </a:rPr>
              <a:t>bien </a:t>
            </a:r>
            <a:r>
              <a:rPr lang="fr-FR" sz="1200" dirty="0" smtClean="0">
                <a:latin typeface="Calibri" pitchFamily="34" charset="0"/>
                <a:cs typeface="Calibri" pitchFamily="34" charset="0"/>
              </a:rPr>
              <a:t>informée ».  </a:t>
            </a:r>
            <a:r>
              <a:rPr lang="fr-FR" sz="1200" dirty="0">
                <a:latin typeface="Calibri" pitchFamily="34" charset="0"/>
                <a:cs typeface="Calibri" pitchFamily="34" charset="0"/>
              </a:rPr>
              <a:t>De plus, celles qui se disent </a:t>
            </a:r>
            <a:r>
              <a:rPr lang="fr-FR" sz="1200" dirty="0" smtClean="0">
                <a:latin typeface="Calibri" pitchFamily="34" charset="0"/>
                <a:cs typeface="Calibri" pitchFamily="34" charset="0"/>
              </a:rPr>
              <a:t>« très </a:t>
            </a:r>
            <a:r>
              <a:rPr lang="fr-FR" sz="1200" dirty="0">
                <a:latin typeface="Calibri" pitchFamily="34" charset="0"/>
                <a:cs typeface="Calibri" pitchFamily="34" charset="0"/>
              </a:rPr>
              <a:t>bien </a:t>
            </a:r>
            <a:r>
              <a:rPr lang="fr-FR" sz="1200" dirty="0" smtClean="0">
                <a:latin typeface="Calibri" pitchFamily="34" charset="0"/>
                <a:cs typeface="Calibri" pitchFamily="34" charset="0"/>
              </a:rPr>
              <a:t>informées » </a:t>
            </a:r>
            <a:r>
              <a:rPr lang="fr-FR" sz="1200" dirty="0">
                <a:latin typeface="Calibri" pitchFamily="34" charset="0"/>
                <a:cs typeface="Calibri" pitchFamily="34" charset="0"/>
              </a:rPr>
              <a:t>par ces alertes sont significativement plus nombreuses par rapport aux utilisateurs d’autres canaux d’information.</a:t>
            </a:r>
          </a:p>
          <a:p>
            <a:r>
              <a:rPr lang="fr-FR" sz="1200" dirty="0">
                <a:latin typeface="Calibri" pitchFamily="34" charset="0"/>
                <a:cs typeface="Calibri" pitchFamily="34" charset="0"/>
              </a:rPr>
              <a:t>Parmi les personnes qui utilisent les </a:t>
            </a:r>
            <a:r>
              <a:rPr lang="fr-FR" sz="1200" b="1" dirty="0">
                <a:latin typeface="Calibri" pitchFamily="34" charset="0"/>
                <a:cs typeface="Calibri" pitchFamily="34" charset="0"/>
              </a:rPr>
              <a:t>informations postées sur </a:t>
            </a:r>
            <a:r>
              <a:rPr lang="fr-FR" sz="1200" b="1" dirty="0" smtClean="0">
                <a:latin typeface="Calibri" pitchFamily="34" charset="0"/>
                <a:cs typeface="Calibri" pitchFamily="34" charset="0"/>
              </a:rPr>
              <a:t>l’</a:t>
            </a:r>
            <a:r>
              <a:rPr lang="fr-FR" sz="1200" b="1" dirty="0" err="1" smtClean="0">
                <a:latin typeface="Calibri" pitchFamily="34" charset="0"/>
                <a:cs typeface="Calibri" pitchFamily="34" charset="0"/>
              </a:rPr>
              <a:t>IntraParis</a:t>
            </a:r>
            <a:r>
              <a:rPr lang="fr-FR" sz="1200" dirty="0" smtClean="0">
                <a:latin typeface="Calibri" pitchFamily="34" charset="0"/>
                <a:cs typeface="Calibri" pitchFamily="34" charset="0"/>
              </a:rPr>
              <a:t>, </a:t>
            </a:r>
            <a:r>
              <a:rPr lang="fr-FR" sz="1200" dirty="0">
                <a:latin typeface="Calibri" pitchFamily="34" charset="0"/>
                <a:cs typeface="Calibri" pitchFamily="34" charset="0"/>
              </a:rPr>
              <a:t>une grande majorité se dit </a:t>
            </a:r>
            <a:r>
              <a:rPr lang="fr-FR" sz="1200" dirty="0" smtClean="0">
                <a:latin typeface="Calibri" pitchFamily="34" charset="0"/>
                <a:cs typeface="Calibri" pitchFamily="34" charset="0"/>
              </a:rPr>
              <a:t>« plutôt </a:t>
            </a:r>
            <a:r>
              <a:rPr lang="fr-FR" sz="1200" dirty="0">
                <a:latin typeface="Calibri" pitchFamily="34" charset="0"/>
                <a:cs typeface="Calibri" pitchFamily="34" charset="0"/>
              </a:rPr>
              <a:t>bien </a:t>
            </a:r>
            <a:r>
              <a:rPr lang="fr-FR" sz="1200" dirty="0" smtClean="0">
                <a:latin typeface="Calibri" pitchFamily="34" charset="0"/>
                <a:cs typeface="Calibri" pitchFamily="34" charset="0"/>
              </a:rPr>
              <a:t>informée ».</a:t>
            </a:r>
            <a:endParaRPr lang="fr-FR" sz="1200" dirty="0">
              <a:latin typeface="Calibri" pitchFamily="34" charset="0"/>
              <a:cs typeface="Calibri" pitchFamily="34" charset="0"/>
            </a:endParaRPr>
          </a:p>
          <a:p>
            <a:r>
              <a:rPr lang="fr-FR" sz="1200" dirty="0">
                <a:latin typeface="Calibri" pitchFamily="34" charset="0"/>
                <a:cs typeface="Calibri" pitchFamily="34" charset="0"/>
              </a:rPr>
              <a:t>Parmi les personnes qui utilisent </a:t>
            </a:r>
            <a:r>
              <a:rPr lang="fr-FR" sz="1200" b="1" dirty="0">
                <a:latin typeface="Calibri" pitchFamily="34" charset="0"/>
                <a:cs typeface="Calibri" pitchFamily="34" charset="0"/>
              </a:rPr>
              <a:t>le catalogue papier </a:t>
            </a:r>
            <a:r>
              <a:rPr lang="fr-FR" sz="1200" dirty="0">
                <a:latin typeface="Calibri" pitchFamily="34" charset="0"/>
                <a:cs typeface="Calibri" pitchFamily="34" charset="0"/>
              </a:rPr>
              <a:t>pour s’informer, une grande majorité des agents se dit </a:t>
            </a:r>
            <a:r>
              <a:rPr lang="fr-FR" sz="1200" dirty="0" smtClean="0">
                <a:latin typeface="Calibri" pitchFamily="34" charset="0"/>
                <a:cs typeface="Calibri" pitchFamily="34" charset="0"/>
              </a:rPr>
              <a:t>« plutôt </a:t>
            </a:r>
            <a:r>
              <a:rPr lang="fr-FR" sz="1200" dirty="0">
                <a:latin typeface="Calibri" pitchFamily="34" charset="0"/>
                <a:cs typeface="Calibri" pitchFamily="34" charset="0"/>
              </a:rPr>
              <a:t>bien </a:t>
            </a:r>
            <a:r>
              <a:rPr lang="fr-FR" sz="1200" dirty="0" smtClean="0">
                <a:latin typeface="Calibri" pitchFamily="34" charset="0"/>
                <a:cs typeface="Calibri" pitchFamily="34" charset="0"/>
              </a:rPr>
              <a:t>informée » </a:t>
            </a:r>
            <a:r>
              <a:rPr lang="fr-FR" sz="1200" dirty="0">
                <a:latin typeface="Calibri" pitchFamily="34" charset="0"/>
                <a:cs typeface="Calibri" pitchFamily="34" charset="0"/>
              </a:rPr>
              <a:t>et cette part est significativement plus importante que par d’autres moyens d’information.</a:t>
            </a:r>
          </a:p>
          <a:p>
            <a:r>
              <a:rPr lang="fr-FR" sz="1200" dirty="0">
                <a:latin typeface="Calibri" pitchFamily="34" charset="0"/>
                <a:cs typeface="Calibri" pitchFamily="34" charset="0"/>
              </a:rPr>
              <a:t>Ceux qui consultent le </a:t>
            </a:r>
            <a:r>
              <a:rPr lang="fr-FR" sz="1200" b="1" dirty="0">
                <a:latin typeface="Calibri" pitchFamily="34" charset="0"/>
                <a:cs typeface="Calibri" pitchFamily="34" charset="0"/>
              </a:rPr>
              <a:t>site de l’AGOSPAP </a:t>
            </a:r>
            <a:r>
              <a:rPr lang="fr-FR" sz="1200" dirty="0">
                <a:latin typeface="Calibri" pitchFamily="34" charset="0"/>
                <a:cs typeface="Calibri" pitchFamily="34" charset="0"/>
              </a:rPr>
              <a:t>se disent majoritairement </a:t>
            </a:r>
            <a:r>
              <a:rPr lang="fr-FR" sz="1200" dirty="0" smtClean="0">
                <a:latin typeface="Calibri" pitchFamily="34" charset="0"/>
                <a:cs typeface="Calibri" pitchFamily="34" charset="0"/>
              </a:rPr>
              <a:t>« plutôt </a:t>
            </a:r>
            <a:r>
              <a:rPr lang="fr-FR" sz="1200" dirty="0">
                <a:latin typeface="Calibri" pitchFamily="34" charset="0"/>
                <a:cs typeface="Calibri" pitchFamily="34" charset="0"/>
              </a:rPr>
              <a:t>bien </a:t>
            </a:r>
            <a:r>
              <a:rPr lang="fr-FR" sz="1200" dirty="0" smtClean="0">
                <a:latin typeface="Calibri" pitchFamily="34" charset="0"/>
                <a:cs typeface="Calibri" pitchFamily="34" charset="0"/>
              </a:rPr>
              <a:t>informés », </a:t>
            </a:r>
            <a:r>
              <a:rPr lang="fr-FR" sz="1200" dirty="0">
                <a:latin typeface="Calibri" pitchFamily="34" charset="0"/>
                <a:cs typeface="Calibri" pitchFamily="34" charset="0"/>
              </a:rPr>
              <a:t>mais ce mode d’information ne se distingue pas par rapport aux autres modes d’information.</a:t>
            </a:r>
          </a:p>
          <a:p>
            <a:r>
              <a:rPr lang="fr-FR" sz="1200" dirty="0">
                <a:latin typeface="Calibri" pitchFamily="34" charset="0"/>
                <a:cs typeface="Calibri" pitchFamily="34" charset="0"/>
              </a:rPr>
              <a:t>Parmi les personnes qui utilisent le </a:t>
            </a:r>
            <a:r>
              <a:rPr lang="fr-FR" sz="1200" b="1" dirty="0">
                <a:latin typeface="Calibri" pitchFamily="34" charset="0"/>
                <a:cs typeface="Calibri" pitchFamily="34" charset="0"/>
              </a:rPr>
              <a:t>bouche à oreille</a:t>
            </a:r>
            <a:r>
              <a:rPr lang="fr-FR" sz="1200" dirty="0">
                <a:latin typeface="Calibri" pitchFamily="34" charset="0"/>
                <a:cs typeface="Calibri" pitchFamily="34" charset="0"/>
              </a:rPr>
              <a:t>, celles qui se disent </a:t>
            </a:r>
            <a:r>
              <a:rPr lang="fr-FR" sz="1200" dirty="0" smtClean="0">
                <a:latin typeface="Calibri" pitchFamily="34" charset="0"/>
                <a:cs typeface="Calibri" pitchFamily="34" charset="0"/>
              </a:rPr>
              <a:t>« plutôt </a:t>
            </a:r>
            <a:r>
              <a:rPr lang="fr-FR" sz="1200" dirty="0">
                <a:latin typeface="Calibri" pitchFamily="34" charset="0"/>
                <a:cs typeface="Calibri" pitchFamily="34" charset="0"/>
              </a:rPr>
              <a:t>mal </a:t>
            </a:r>
            <a:r>
              <a:rPr lang="fr-FR" sz="1200" dirty="0" smtClean="0">
                <a:latin typeface="Calibri" pitchFamily="34" charset="0"/>
                <a:cs typeface="Calibri" pitchFamily="34" charset="0"/>
              </a:rPr>
              <a:t>informées » </a:t>
            </a:r>
            <a:r>
              <a:rPr lang="fr-FR" sz="1200" dirty="0">
                <a:latin typeface="Calibri" pitchFamily="34" charset="0"/>
                <a:cs typeface="Calibri" pitchFamily="34" charset="0"/>
              </a:rPr>
              <a:t>sont significativement plus nombreuses, par rapport aux utilisateurs d’autres canaux d’information</a:t>
            </a:r>
            <a:r>
              <a:rPr lang="fr-FR" sz="1200" dirty="0" smtClean="0">
                <a:latin typeface="Calibri" pitchFamily="34" charset="0"/>
                <a:cs typeface="Calibri" pitchFamily="34" charset="0"/>
              </a:rPr>
              <a:t>.</a:t>
            </a:r>
            <a:endParaRPr lang="fr-FR" sz="1200" dirty="0">
              <a:latin typeface="Calibri" pitchFamily="34" charset="0"/>
              <a:cs typeface="Calibri" pitchFamily="34" charset="0"/>
            </a:endParaRPr>
          </a:p>
        </p:txBody>
      </p:sp>
      <p:sp>
        <p:nvSpPr>
          <p:cNvPr id="9" name="Rectangle 8"/>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0" name="Image 1"/>
          <p:cNvPicPr>
            <a:picLocks/>
          </p:cNvPicPr>
          <p:nvPr/>
        </p:nvPicPr>
        <p:blipFill>
          <a:blip r:embed="rId2"/>
          <a:srcRect l="2087" b="3978"/>
          <a:stretch>
            <a:fillRect/>
          </a:stretch>
        </p:blipFill>
        <p:spPr bwMode="auto">
          <a:xfrm>
            <a:off x="7500938" y="6286500"/>
            <a:ext cx="1071562" cy="500063"/>
          </a:xfrm>
          <a:prstGeom prst="rect">
            <a:avLst/>
          </a:prstGeom>
          <a:noFill/>
          <a:ln w="9525">
            <a:noFill/>
            <a:miter lim="800000"/>
            <a:headEnd/>
            <a:tailEnd/>
          </a:ln>
        </p:spPr>
      </p:pic>
      <p:pic>
        <p:nvPicPr>
          <p:cNvPr id="11" name="Image 10"/>
          <p:cNvPicPr/>
          <p:nvPr/>
        </p:nvPicPr>
        <p:blipFill>
          <a:blip r:embed="rId3" cstate="print"/>
          <a:srcRect b="8230"/>
          <a:stretch>
            <a:fillRect/>
          </a:stretch>
        </p:blipFill>
        <p:spPr bwMode="auto">
          <a:xfrm>
            <a:off x="1187624" y="1556792"/>
            <a:ext cx="5741814" cy="2791996"/>
          </a:xfrm>
          <a:prstGeom prst="rect">
            <a:avLst/>
          </a:prstGeom>
          <a:noFill/>
          <a:ln w="9525">
            <a:noFill/>
            <a:miter lim="800000"/>
            <a:headEnd/>
            <a:tailEnd/>
          </a:ln>
        </p:spPr>
      </p:pic>
    </p:spTree>
    <p:extLst>
      <p:ext uri="{BB962C8B-B14F-4D97-AF65-F5344CB8AC3E}">
        <p14:creationId xmlns:p14="http://schemas.microsoft.com/office/powerpoint/2010/main" val="5423604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283152" cy="994122"/>
          </a:xfrm>
        </p:spPr>
        <p:txBody>
          <a:bodyPr>
            <a:normAutofit fontScale="90000"/>
          </a:bodyPr>
          <a:lstStyle/>
          <a:p>
            <a:r>
              <a:rPr lang="fr-FR" dirty="0" smtClean="0">
                <a:solidFill>
                  <a:srgbClr val="CA4F7B"/>
                </a:solidFill>
              </a:rPr>
              <a:t>La fréquence d’utilisation des offres AGOSPAP</a:t>
            </a:r>
            <a:endParaRPr lang="fr-FR" dirty="0">
              <a:solidFill>
                <a:srgbClr val="CA4F7B"/>
              </a:solidFill>
            </a:endParaRPr>
          </a:p>
        </p:txBody>
      </p:sp>
      <p:graphicFrame>
        <p:nvGraphicFramePr>
          <p:cNvPr id="6" name="Graphique 5"/>
          <p:cNvGraphicFramePr/>
          <p:nvPr/>
        </p:nvGraphicFramePr>
        <p:xfrm>
          <a:off x="251520" y="2780928"/>
          <a:ext cx="6192688" cy="2767856"/>
        </p:xfrm>
        <a:graphic>
          <a:graphicData uri="http://schemas.openxmlformats.org/drawingml/2006/chart">
            <c:chart xmlns:c="http://schemas.openxmlformats.org/drawingml/2006/chart" xmlns:r="http://schemas.openxmlformats.org/officeDocument/2006/relationships" r:id="rId2"/>
          </a:graphicData>
        </a:graphic>
      </p:graphicFrame>
      <p:sp>
        <p:nvSpPr>
          <p:cNvPr id="8" name="Espace réservé du numéro de diapositive 7"/>
          <p:cNvSpPr>
            <a:spLocks noGrp="1"/>
          </p:cNvSpPr>
          <p:nvPr>
            <p:ph type="sldNum" sz="quarter" idx="15"/>
          </p:nvPr>
        </p:nvSpPr>
        <p:spPr/>
        <p:txBody>
          <a:bodyPr/>
          <a:lstStyle/>
          <a:p>
            <a:fld id="{CEB2740D-B7FF-45A6-AEDD-B771D835C4C6}" type="slidenum">
              <a:rPr lang="fr-FR" smtClean="0"/>
              <a:pPr/>
              <a:t>18</a:t>
            </a:fld>
            <a:endParaRPr lang="fr-FR"/>
          </a:p>
        </p:txBody>
      </p:sp>
      <p:sp>
        <p:nvSpPr>
          <p:cNvPr id="9" name="ZoneTexte 8"/>
          <p:cNvSpPr txBox="1"/>
          <p:nvPr/>
        </p:nvSpPr>
        <p:spPr>
          <a:xfrm>
            <a:off x="251520" y="2215530"/>
            <a:ext cx="5400600" cy="27699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1200" dirty="0" smtClean="0">
                <a:latin typeface="Calibri" pitchFamily="34" charset="0"/>
                <a:cs typeface="Calibri" pitchFamily="34" charset="0"/>
              </a:rPr>
              <a:t>Question posée uniquement aux personnes ayant déclaré connaître l’offre Loisirs.</a:t>
            </a:r>
            <a:endParaRPr lang="fr-FR" sz="1200" dirty="0">
              <a:latin typeface="Calibri" pitchFamily="34" charset="0"/>
              <a:cs typeface="Calibri" pitchFamily="34" charset="0"/>
            </a:endParaRPr>
          </a:p>
        </p:txBody>
      </p:sp>
      <p:sp>
        <p:nvSpPr>
          <p:cNvPr id="11" name="ZoneTexte 10"/>
          <p:cNvSpPr txBox="1"/>
          <p:nvPr/>
        </p:nvSpPr>
        <p:spPr>
          <a:xfrm>
            <a:off x="179512" y="6063679"/>
            <a:ext cx="1440160" cy="461665"/>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3117</a:t>
            </a:r>
          </a:p>
          <a:p>
            <a:r>
              <a:rPr lang="fr-FR" sz="1200" dirty="0" smtClean="0">
                <a:latin typeface="Calibri" pitchFamily="34" charset="0"/>
                <a:cs typeface="Calibri" pitchFamily="34" charset="0"/>
              </a:rPr>
              <a:t>Non réponse : 24  </a:t>
            </a:r>
            <a:endParaRPr lang="fr-FR" sz="1200" dirty="0">
              <a:latin typeface="Calibri" pitchFamily="34" charset="0"/>
              <a:cs typeface="Calibri" pitchFamily="34" charset="0"/>
            </a:endParaRPr>
          </a:p>
        </p:txBody>
      </p:sp>
      <p:sp>
        <p:nvSpPr>
          <p:cNvPr id="10" name="Ellipse 9"/>
          <p:cNvSpPr/>
          <p:nvPr/>
        </p:nvSpPr>
        <p:spPr>
          <a:xfrm>
            <a:off x="2203146" y="5157192"/>
            <a:ext cx="928694" cy="360040"/>
          </a:xfrm>
          <a:prstGeom prst="ellipse">
            <a:avLst/>
          </a:prstGeom>
          <a:noFill/>
          <a:ln>
            <a:solidFill>
              <a:srgbClr val="CA4F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Espace réservé du contenu 2"/>
          <p:cNvSpPr>
            <a:spLocks noGrp="1"/>
          </p:cNvSpPr>
          <p:nvPr>
            <p:ph sz="quarter" idx="1"/>
          </p:nvPr>
        </p:nvSpPr>
        <p:spPr>
          <a:xfrm>
            <a:off x="35496" y="1412776"/>
            <a:ext cx="2952328" cy="360040"/>
          </a:xfrm>
        </p:spPr>
        <p:txBody>
          <a:bodyPr>
            <a:noAutofit/>
          </a:bodyPr>
          <a:lstStyle/>
          <a:p>
            <a:r>
              <a:rPr lang="fr-FR" sz="2000" dirty="0" smtClean="0">
                <a:latin typeface="Calibri" pitchFamily="34" charset="0"/>
                <a:cs typeface="Calibri" pitchFamily="34" charset="0"/>
              </a:rPr>
              <a:t>Les offres Loisirs</a:t>
            </a:r>
            <a:endParaRPr lang="fr-FR" sz="2000" dirty="0">
              <a:latin typeface="Calibri" pitchFamily="34" charset="0"/>
              <a:cs typeface="Calibri" pitchFamily="34" charset="0"/>
            </a:endParaRPr>
          </a:p>
        </p:txBody>
      </p:sp>
      <p:sp>
        <p:nvSpPr>
          <p:cNvPr id="16" name="ZoneTexte 15"/>
          <p:cNvSpPr txBox="1"/>
          <p:nvPr/>
        </p:nvSpPr>
        <p:spPr>
          <a:xfrm>
            <a:off x="251520" y="2780928"/>
            <a:ext cx="5626150" cy="246221"/>
          </a:xfrm>
          <a:prstGeom prst="rect">
            <a:avLst/>
          </a:prstGeom>
          <a:noFill/>
          <a:ln>
            <a:solidFill>
              <a:schemeClr val="bg1">
                <a:lumMod val="65000"/>
              </a:schemeClr>
            </a:solidFill>
          </a:ln>
        </p:spPr>
        <p:txBody>
          <a:bodyPr wrap="square" rtlCol="0">
            <a:spAutoFit/>
          </a:bodyPr>
          <a:lstStyle/>
          <a:p>
            <a:r>
              <a:rPr lang="fr-FR" sz="1000" b="1" dirty="0" smtClean="0">
                <a:solidFill>
                  <a:srgbClr val="00B0F0"/>
                </a:solidFill>
                <a:latin typeface="Arial" pitchFamily="34" charset="0"/>
                <a:cs typeface="Arial" pitchFamily="34" charset="0"/>
              </a:rPr>
              <a:t>Sur les douze derniers mois, combien de fois avez-vous bénéficié des offres suivantes : </a:t>
            </a:r>
            <a:endParaRPr lang="fr-FR" sz="1000" b="1" dirty="0">
              <a:solidFill>
                <a:srgbClr val="00B0F0"/>
              </a:solidFill>
              <a:latin typeface="Arial" pitchFamily="34" charset="0"/>
              <a:cs typeface="Arial" pitchFamily="34" charset="0"/>
            </a:endParaRPr>
          </a:p>
        </p:txBody>
      </p:sp>
      <p:sp>
        <p:nvSpPr>
          <p:cNvPr id="12" name="Rectangle 11"/>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3"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
        <p:nvSpPr>
          <p:cNvPr id="14" name="ZoneTexte 13"/>
          <p:cNvSpPr txBox="1"/>
          <p:nvPr/>
        </p:nvSpPr>
        <p:spPr>
          <a:xfrm>
            <a:off x="6516216" y="2764666"/>
            <a:ext cx="2160240" cy="181588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dirty="0" smtClean="0">
                <a:latin typeface="Calibri" pitchFamily="34" charset="0"/>
                <a:cs typeface="Calibri" pitchFamily="34" charset="0"/>
              </a:rPr>
              <a:t>80,7 % des répondants connaissant l’offre Loisirs y ont recouru</a:t>
            </a:r>
          </a:p>
          <a:p>
            <a:endParaRPr lang="fr-FR" sz="1400" dirty="0">
              <a:latin typeface="Calibri" pitchFamily="34" charset="0"/>
              <a:cs typeface="Calibri" pitchFamily="34" charset="0"/>
            </a:endParaRPr>
          </a:p>
          <a:p>
            <a:r>
              <a:rPr lang="fr-FR" sz="1400" dirty="0" smtClean="0">
                <a:latin typeface="Calibri" pitchFamily="34" charset="0"/>
                <a:cs typeface="Calibri" pitchFamily="34" charset="0"/>
              </a:rPr>
              <a:t>C’est de fait un usage large mais modéré de cette offre que l’enquête </a:t>
            </a:r>
            <a:r>
              <a:rPr lang="fr-FR" sz="1400" dirty="0">
                <a:latin typeface="Calibri" pitchFamily="34" charset="0"/>
                <a:cs typeface="Calibri" pitchFamily="34" charset="0"/>
              </a:rPr>
              <a:t>révèle</a:t>
            </a:r>
            <a:endParaRPr lang="fr-FR" sz="1400" dirty="0" smtClean="0">
              <a:latin typeface="Calibri" pitchFamily="34" charset="0"/>
              <a:cs typeface="Calibri" pitchFamily="34" charset="0"/>
            </a:endParaRPr>
          </a:p>
          <a:p>
            <a:endParaRPr lang="fr-FR" sz="1400" dirty="0" smtClean="0">
              <a:latin typeface="Calibri" pitchFamily="34" charset="0"/>
              <a:cs typeface="Calibri" pitchFamily="34" charset="0"/>
            </a:endParaRPr>
          </a:p>
        </p:txBody>
      </p:sp>
      <p:sp>
        <p:nvSpPr>
          <p:cNvPr id="17" name="ZoneTexte 16"/>
          <p:cNvSpPr txBox="1"/>
          <p:nvPr/>
        </p:nvSpPr>
        <p:spPr>
          <a:xfrm>
            <a:off x="1732446" y="5633547"/>
            <a:ext cx="4711761" cy="52322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1400" dirty="0">
                <a:latin typeface="Calibri" pitchFamily="34" charset="0"/>
                <a:cs typeface="Calibri" pitchFamily="34" charset="0"/>
              </a:rPr>
              <a:t>L</a:t>
            </a:r>
            <a:r>
              <a:rPr lang="fr-FR" sz="1400" dirty="0" smtClean="0">
                <a:latin typeface="Calibri" pitchFamily="34" charset="0"/>
                <a:cs typeface="Calibri" pitchFamily="34" charset="0"/>
              </a:rPr>
              <a:t>es femmes recourent plus aux offres de l’AGOSPAP que  les hommes, notamment à l’offre Loisirs et vacances juniors. </a:t>
            </a:r>
            <a:endParaRPr lang="fr-FR" sz="14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355160" cy="994122"/>
          </a:xfrm>
        </p:spPr>
        <p:txBody>
          <a:bodyPr>
            <a:normAutofit fontScale="90000"/>
          </a:bodyPr>
          <a:lstStyle/>
          <a:p>
            <a:r>
              <a:rPr lang="fr-FR" dirty="0" smtClean="0">
                <a:solidFill>
                  <a:srgbClr val="CA4F7B"/>
                </a:solidFill>
              </a:rPr>
              <a:t>La fréquence d’utilisation des offres AGOSPAP</a:t>
            </a:r>
            <a:endParaRPr lang="fr-FR" dirty="0">
              <a:solidFill>
                <a:srgbClr val="CA4F7B"/>
              </a:solidFill>
            </a:endParaRPr>
          </a:p>
        </p:txBody>
      </p:sp>
      <p:sp>
        <p:nvSpPr>
          <p:cNvPr id="3" name="Espace réservé du contenu 2"/>
          <p:cNvSpPr>
            <a:spLocks noGrp="1"/>
          </p:cNvSpPr>
          <p:nvPr>
            <p:ph sz="quarter" idx="1"/>
          </p:nvPr>
        </p:nvSpPr>
        <p:spPr>
          <a:xfrm>
            <a:off x="179512" y="1340768"/>
            <a:ext cx="3322712" cy="532656"/>
          </a:xfrm>
        </p:spPr>
        <p:txBody>
          <a:bodyPr>
            <a:normAutofit/>
          </a:bodyPr>
          <a:lstStyle/>
          <a:p>
            <a:r>
              <a:rPr lang="fr-FR" sz="2000" dirty="0" smtClean="0">
                <a:latin typeface="Calibri" pitchFamily="34" charset="0"/>
                <a:cs typeface="Calibri" pitchFamily="34" charset="0"/>
              </a:rPr>
              <a:t>Les offres Vacances adultes</a:t>
            </a:r>
            <a:endParaRPr lang="fr-FR" sz="2000" dirty="0">
              <a:latin typeface="Calibri" pitchFamily="34" charset="0"/>
              <a:cs typeface="Calibri" pitchFamily="34" charset="0"/>
            </a:endParaRPr>
          </a:p>
        </p:txBody>
      </p:sp>
      <p:graphicFrame>
        <p:nvGraphicFramePr>
          <p:cNvPr id="4" name="Graphique 3"/>
          <p:cNvGraphicFramePr/>
          <p:nvPr/>
        </p:nvGraphicFramePr>
        <p:xfrm>
          <a:off x="179512" y="2780928"/>
          <a:ext cx="6336704" cy="3024336"/>
        </p:xfrm>
        <a:graphic>
          <a:graphicData uri="http://schemas.openxmlformats.org/drawingml/2006/chart">
            <c:chart xmlns:c="http://schemas.openxmlformats.org/drawingml/2006/chart" xmlns:r="http://schemas.openxmlformats.org/officeDocument/2006/relationships" r:id="rId2"/>
          </a:graphicData>
        </a:graphic>
      </p:graphicFrame>
      <p:sp>
        <p:nvSpPr>
          <p:cNvPr id="7" name="Espace réservé du numéro de diapositive 6"/>
          <p:cNvSpPr>
            <a:spLocks noGrp="1"/>
          </p:cNvSpPr>
          <p:nvPr>
            <p:ph type="sldNum" sz="quarter" idx="15"/>
          </p:nvPr>
        </p:nvSpPr>
        <p:spPr/>
        <p:txBody>
          <a:bodyPr/>
          <a:lstStyle/>
          <a:p>
            <a:fld id="{CEB2740D-B7FF-45A6-AEDD-B771D835C4C6}" type="slidenum">
              <a:rPr lang="fr-FR" smtClean="0"/>
              <a:pPr/>
              <a:t>19</a:t>
            </a:fld>
            <a:endParaRPr lang="fr-FR"/>
          </a:p>
        </p:txBody>
      </p:sp>
      <p:sp>
        <p:nvSpPr>
          <p:cNvPr id="8" name="ZoneTexte 7"/>
          <p:cNvSpPr txBox="1"/>
          <p:nvPr/>
        </p:nvSpPr>
        <p:spPr>
          <a:xfrm>
            <a:off x="179512" y="1988840"/>
            <a:ext cx="6624736" cy="27699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1200" dirty="0" smtClean="0">
                <a:latin typeface="Calibri" pitchFamily="34" charset="0"/>
                <a:cs typeface="Calibri" pitchFamily="34" charset="0"/>
              </a:rPr>
              <a:t>Cette question a été posée uniquement aux personnes </a:t>
            </a:r>
            <a:r>
              <a:rPr lang="fr-FR" sz="1200" dirty="0">
                <a:latin typeface="Calibri" pitchFamily="34" charset="0"/>
                <a:cs typeface="Calibri" pitchFamily="34" charset="0"/>
              </a:rPr>
              <a:t>ayant déclaré connaître </a:t>
            </a:r>
            <a:r>
              <a:rPr lang="fr-FR" sz="1200" dirty="0" smtClean="0">
                <a:latin typeface="Calibri" pitchFamily="34" charset="0"/>
                <a:cs typeface="Calibri" pitchFamily="34" charset="0"/>
              </a:rPr>
              <a:t>l’offre Vacances adultes.</a:t>
            </a:r>
            <a:endParaRPr lang="fr-FR" sz="1200" dirty="0">
              <a:latin typeface="Calibri" pitchFamily="34" charset="0"/>
              <a:cs typeface="Calibri" pitchFamily="34" charset="0"/>
            </a:endParaRPr>
          </a:p>
        </p:txBody>
      </p:sp>
      <p:sp>
        <p:nvSpPr>
          <p:cNvPr id="9" name="ZoneTexte 8"/>
          <p:cNvSpPr txBox="1"/>
          <p:nvPr/>
        </p:nvSpPr>
        <p:spPr>
          <a:xfrm>
            <a:off x="179512" y="6063679"/>
            <a:ext cx="1440160" cy="461665"/>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2303</a:t>
            </a:r>
          </a:p>
          <a:p>
            <a:r>
              <a:rPr lang="fr-FR" sz="1200" dirty="0" smtClean="0">
                <a:latin typeface="Calibri" pitchFamily="34" charset="0"/>
                <a:cs typeface="Calibri" pitchFamily="34" charset="0"/>
              </a:rPr>
              <a:t>Non réponse : 114  </a:t>
            </a:r>
            <a:endParaRPr lang="fr-FR" sz="1200" dirty="0">
              <a:latin typeface="Calibri" pitchFamily="34" charset="0"/>
              <a:cs typeface="Calibri" pitchFamily="34" charset="0"/>
            </a:endParaRPr>
          </a:p>
        </p:txBody>
      </p:sp>
      <p:sp>
        <p:nvSpPr>
          <p:cNvPr id="10" name="Ellipse 9"/>
          <p:cNvSpPr/>
          <p:nvPr/>
        </p:nvSpPr>
        <p:spPr>
          <a:xfrm>
            <a:off x="1325166" y="5399509"/>
            <a:ext cx="864096" cy="360040"/>
          </a:xfrm>
          <a:prstGeom prst="ellipse">
            <a:avLst/>
          </a:prstGeom>
          <a:noFill/>
          <a:ln>
            <a:solidFill>
              <a:srgbClr val="B9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179512" y="2780928"/>
            <a:ext cx="5256584" cy="400110"/>
          </a:xfrm>
          <a:prstGeom prst="rect">
            <a:avLst/>
          </a:prstGeom>
          <a:noFill/>
          <a:ln>
            <a:solidFill>
              <a:schemeClr val="bg1">
                <a:lumMod val="65000"/>
              </a:schemeClr>
            </a:solidFill>
          </a:ln>
        </p:spPr>
        <p:txBody>
          <a:bodyPr wrap="square" rtlCol="0">
            <a:spAutoFit/>
          </a:bodyPr>
          <a:lstStyle/>
          <a:p>
            <a:r>
              <a:rPr lang="fr-FR" sz="1000" b="1" dirty="0" smtClean="0">
                <a:solidFill>
                  <a:srgbClr val="00B0F0"/>
                </a:solidFill>
                <a:latin typeface="Arial" pitchFamily="34" charset="0"/>
                <a:cs typeface="Arial" pitchFamily="34" charset="0"/>
              </a:rPr>
              <a:t>Sur les douze derniers mois, combien de fois avez-vous bénéficié des offres suivantes : </a:t>
            </a:r>
            <a:endParaRPr lang="fr-FR" sz="1000" b="1" dirty="0">
              <a:solidFill>
                <a:srgbClr val="00B0F0"/>
              </a:solidFill>
              <a:latin typeface="Arial" pitchFamily="34" charset="0"/>
              <a:cs typeface="Arial" pitchFamily="34" charset="0"/>
            </a:endParaRPr>
          </a:p>
        </p:txBody>
      </p:sp>
      <p:sp>
        <p:nvSpPr>
          <p:cNvPr id="11" name="Rectangle 10"/>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3"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
        <p:nvSpPr>
          <p:cNvPr id="14" name="ZoneTexte 13"/>
          <p:cNvSpPr txBox="1"/>
          <p:nvPr/>
        </p:nvSpPr>
        <p:spPr>
          <a:xfrm>
            <a:off x="6516216" y="2764666"/>
            <a:ext cx="2160240" cy="246221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dirty="0" smtClean="0">
                <a:latin typeface="Calibri" pitchFamily="34" charset="0"/>
                <a:cs typeface="Calibri" pitchFamily="34" charset="0"/>
              </a:rPr>
              <a:t>Plus d’un tiers des agents ont bénéficié de cette offre sur les 12 derniers mois, dont 9,9  % plus de 2 fois. </a:t>
            </a:r>
          </a:p>
          <a:p>
            <a:endParaRPr lang="fr-FR" sz="1400" dirty="0">
              <a:latin typeface="Calibri" pitchFamily="34" charset="0"/>
              <a:cs typeface="Calibri" pitchFamily="34" charset="0"/>
            </a:endParaRPr>
          </a:p>
          <a:p>
            <a:r>
              <a:rPr lang="fr-FR" sz="1400" dirty="0" smtClean="0">
                <a:latin typeface="Calibri" pitchFamily="34" charset="0"/>
                <a:cs typeface="Calibri" pitchFamily="34" charset="0"/>
              </a:rPr>
              <a:t>Les agents de catégorie C recourent plus que les autres agents à cette offre (40,5 % vs 33 % pour les A).</a:t>
            </a:r>
          </a:p>
          <a:p>
            <a:endParaRPr lang="fr-FR" sz="14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355160" cy="922114"/>
          </a:xfrm>
        </p:spPr>
        <p:txBody>
          <a:bodyPr/>
          <a:lstStyle/>
          <a:p>
            <a:r>
              <a:rPr lang="fr-FR" dirty="0" smtClean="0">
                <a:solidFill>
                  <a:srgbClr val="CA4F7B"/>
                </a:solidFill>
              </a:rPr>
              <a:t>Sommaire</a:t>
            </a:r>
            <a:endParaRPr lang="fr-FR" dirty="0"/>
          </a:p>
        </p:txBody>
      </p:sp>
      <p:sp>
        <p:nvSpPr>
          <p:cNvPr id="6" name="Espace réservé du numéro de diapositive 5"/>
          <p:cNvSpPr>
            <a:spLocks noGrp="1"/>
          </p:cNvSpPr>
          <p:nvPr>
            <p:ph type="sldNum" sz="quarter" idx="15"/>
          </p:nvPr>
        </p:nvSpPr>
        <p:spPr/>
        <p:txBody>
          <a:bodyPr/>
          <a:lstStyle/>
          <a:p>
            <a:fld id="{CEB2740D-B7FF-45A6-AEDD-B771D835C4C6}" type="slidenum">
              <a:rPr lang="fr-FR" smtClean="0"/>
              <a:pPr/>
              <a:t>2</a:t>
            </a:fld>
            <a:endParaRPr lang="fr-FR"/>
          </a:p>
        </p:txBody>
      </p:sp>
      <p:sp>
        <p:nvSpPr>
          <p:cNvPr id="7" name="Espace réservé du contenu 6"/>
          <p:cNvSpPr>
            <a:spLocks noGrp="1"/>
          </p:cNvSpPr>
          <p:nvPr>
            <p:ph sz="quarter" idx="1"/>
          </p:nvPr>
        </p:nvSpPr>
        <p:spPr>
          <a:xfrm>
            <a:off x="107504" y="1340768"/>
            <a:ext cx="7467600" cy="4873752"/>
          </a:xfrm>
        </p:spPr>
        <p:txBody>
          <a:bodyPr>
            <a:normAutofit/>
          </a:bodyPr>
          <a:lstStyle/>
          <a:p>
            <a:r>
              <a:rPr lang="fr-FR" sz="1300" dirty="0" smtClean="0">
                <a:solidFill>
                  <a:srgbClr val="2C9198"/>
                </a:solidFill>
                <a:latin typeface="Calibri" pitchFamily="34" charset="0"/>
                <a:cs typeface="Calibri" pitchFamily="34" charset="0"/>
              </a:rPr>
              <a:t>Les offres AGOSPAP						p.1</a:t>
            </a:r>
          </a:p>
          <a:p>
            <a:r>
              <a:rPr lang="fr-FR" sz="1300" dirty="0" smtClean="0">
                <a:solidFill>
                  <a:srgbClr val="2C9198"/>
                </a:solidFill>
                <a:latin typeface="Calibri" pitchFamily="34" charset="0"/>
                <a:cs typeface="Calibri" pitchFamily="34" charset="0"/>
              </a:rPr>
              <a:t>Sommaire						p.2-3</a:t>
            </a:r>
          </a:p>
          <a:p>
            <a:r>
              <a:rPr lang="fr-FR" sz="1300" dirty="0" smtClean="0">
                <a:solidFill>
                  <a:srgbClr val="CA4F7B"/>
                </a:solidFill>
                <a:latin typeface="Calibri" pitchFamily="34" charset="0"/>
                <a:cs typeface="Calibri" pitchFamily="34" charset="0"/>
              </a:rPr>
              <a:t>Présentation de l’étude					p.4-5</a:t>
            </a:r>
          </a:p>
          <a:p>
            <a:r>
              <a:rPr lang="fr-FR" sz="1300" dirty="0" smtClean="0">
                <a:solidFill>
                  <a:srgbClr val="2C9198"/>
                </a:solidFill>
                <a:latin typeface="Calibri" pitchFamily="34" charset="0"/>
                <a:cs typeface="Calibri" pitchFamily="34" charset="0"/>
              </a:rPr>
              <a:t>Analyse des résultats 						p.6</a:t>
            </a:r>
          </a:p>
          <a:p>
            <a:r>
              <a:rPr lang="fr-FR" sz="1300" dirty="0" smtClean="0">
                <a:solidFill>
                  <a:srgbClr val="CA4F7B"/>
                </a:solidFill>
                <a:latin typeface="Calibri" pitchFamily="34" charset="0"/>
                <a:cs typeface="Calibri" pitchFamily="34" charset="0"/>
              </a:rPr>
              <a:t>Profil personnel des répondants					p.7-10</a:t>
            </a:r>
          </a:p>
          <a:p>
            <a:r>
              <a:rPr lang="fr-FR" sz="1300" dirty="0" smtClean="0">
                <a:solidFill>
                  <a:srgbClr val="CA4F7B"/>
                </a:solidFill>
                <a:latin typeface="Calibri" pitchFamily="34" charset="0"/>
                <a:cs typeface="Calibri" pitchFamily="34" charset="0"/>
              </a:rPr>
              <a:t>Profil professionnel des répondants 					p.10-11</a:t>
            </a:r>
          </a:p>
          <a:p>
            <a:r>
              <a:rPr lang="fr-FR" sz="1300" dirty="0" smtClean="0">
                <a:solidFill>
                  <a:srgbClr val="2C9198"/>
                </a:solidFill>
                <a:latin typeface="Calibri" pitchFamily="34" charset="0"/>
                <a:cs typeface="Calibri" pitchFamily="34" charset="0"/>
              </a:rPr>
              <a:t>Connaissance et utilisation des offres de l’AGOSPAP			p.12</a:t>
            </a:r>
          </a:p>
          <a:p>
            <a:r>
              <a:rPr lang="fr-FR" sz="1300" dirty="0" smtClean="0">
                <a:solidFill>
                  <a:srgbClr val="CA4F7B"/>
                </a:solidFill>
                <a:latin typeface="Calibri" pitchFamily="34" charset="0"/>
                <a:cs typeface="Calibri" pitchFamily="34" charset="0"/>
              </a:rPr>
              <a:t>Le niveau de connaissance des offres de l’AGOSPAP			p.13</a:t>
            </a:r>
          </a:p>
          <a:p>
            <a:r>
              <a:rPr lang="fr-FR" sz="1300" dirty="0" smtClean="0">
                <a:solidFill>
                  <a:srgbClr val="CA4F7B"/>
                </a:solidFill>
                <a:latin typeface="Calibri" pitchFamily="34" charset="0"/>
                <a:cs typeface="Calibri" pitchFamily="34" charset="0"/>
              </a:rPr>
              <a:t>Le niveau d’information général sur les offres AGOSPAP			p.14</a:t>
            </a:r>
          </a:p>
          <a:p>
            <a:r>
              <a:rPr lang="fr-FR" sz="1300" dirty="0" smtClean="0">
                <a:solidFill>
                  <a:srgbClr val="CA4F7B"/>
                </a:solidFill>
                <a:latin typeface="Calibri" pitchFamily="34" charset="0"/>
                <a:cs typeface="Calibri" pitchFamily="34" charset="0"/>
              </a:rPr>
              <a:t>Le niveau d’information sur les différentes offres AGOSPAP			p.15</a:t>
            </a:r>
          </a:p>
          <a:p>
            <a:r>
              <a:rPr lang="fr-FR" sz="1300" dirty="0">
                <a:solidFill>
                  <a:srgbClr val="CA4F7B"/>
                </a:solidFill>
                <a:latin typeface="Calibri" pitchFamily="34" charset="0"/>
                <a:cs typeface="Calibri" pitchFamily="34" charset="0"/>
              </a:rPr>
              <a:t>Les moyens d’information sur les offres de l’AGOSPAP		  	</a:t>
            </a:r>
            <a:r>
              <a:rPr lang="fr-FR" sz="1300" dirty="0" smtClean="0">
                <a:solidFill>
                  <a:srgbClr val="CA4F7B"/>
                </a:solidFill>
                <a:latin typeface="Calibri" pitchFamily="34" charset="0"/>
                <a:cs typeface="Calibri" pitchFamily="34" charset="0"/>
              </a:rPr>
              <a:t>p.16</a:t>
            </a:r>
          </a:p>
          <a:p>
            <a:r>
              <a:rPr lang="fr-FR" sz="1300" dirty="0" smtClean="0">
                <a:solidFill>
                  <a:srgbClr val="CA4F7B"/>
                </a:solidFill>
                <a:latin typeface="Calibri" pitchFamily="34" charset="0"/>
                <a:cs typeface="Calibri" pitchFamily="34" charset="0"/>
              </a:rPr>
              <a:t>Sentiment d’information croisé avec modalités d’information			p.17 </a:t>
            </a:r>
            <a:endParaRPr lang="fr-FR" sz="1300" dirty="0" smtClean="0">
              <a:solidFill>
                <a:srgbClr val="CA4F7B"/>
              </a:solidFill>
              <a:latin typeface="Calibri" pitchFamily="34" charset="0"/>
              <a:cs typeface="Calibri" pitchFamily="34" charset="0"/>
            </a:endParaRPr>
          </a:p>
          <a:p>
            <a:r>
              <a:rPr lang="fr-FR" sz="1300" dirty="0" smtClean="0">
                <a:solidFill>
                  <a:srgbClr val="CA4F7B"/>
                </a:solidFill>
                <a:latin typeface="Calibri" pitchFamily="34" charset="0"/>
                <a:cs typeface="Calibri" pitchFamily="34" charset="0"/>
              </a:rPr>
              <a:t>La fréquence d’utilisation des offres AGOSPAP				</a:t>
            </a:r>
            <a:r>
              <a:rPr lang="fr-FR" sz="1300" dirty="0" smtClean="0">
                <a:solidFill>
                  <a:srgbClr val="CA4F7B"/>
                </a:solidFill>
                <a:latin typeface="Calibri" pitchFamily="34" charset="0"/>
                <a:cs typeface="Calibri" pitchFamily="34" charset="0"/>
              </a:rPr>
              <a:t>p.18-21</a:t>
            </a:r>
            <a:endParaRPr lang="fr-FR" sz="1300" dirty="0" smtClean="0">
              <a:solidFill>
                <a:srgbClr val="CA4F7B"/>
              </a:solidFill>
              <a:latin typeface="Calibri" pitchFamily="34" charset="0"/>
              <a:cs typeface="Calibri" pitchFamily="34" charset="0"/>
            </a:endParaRPr>
          </a:p>
          <a:p>
            <a:r>
              <a:rPr lang="fr-FR" sz="1300" dirty="0" smtClean="0">
                <a:solidFill>
                  <a:srgbClr val="CA4F7B"/>
                </a:solidFill>
                <a:latin typeface="Calibri" pitchFamily="34" charset="0"/>
                <a:cs typeface="Calibri" pitchFamily="34" charset="0"/>
              </a:rPr>
              <a:t>Une gamme d’offres utilisées très différemment				</a:t>
            </a:r>
            <a:r>
              <a:rPr lang="fr-FR" sz="1300" dirty="0" smtClean="0">
                <a:solidFill>
                  <a:srgbClr val="CA4F7B"/>
                </a:solidFill>
                <a:latin typeface="Calibri" pitchFamily="34" charset="0"/>
                <a:cs typeface="Calibri" pitchFamily="34" charset="0"/>
              </a:rPr>
              <a:t>p.22</a:t>
            </a:r>
            <a:endParaRPr lang="fr-FR" sz="1300" dirty="0" smtClean="0">
              <a:latin typeface="Calibri" pitchFamily="34" charset="0"/>
              <a:cs typeface="Calibri" pitchFamily="34" charset="0"/>
            </a:endParaRPr>
          </a:p>
          <a:p>
            <a:pPr marL="0" indent="0">
              <a:buNone/>
            </a:pPr>
            <a:r>
              <a:rPr lang="fr-FR" sz="1300" dirty="0" smtClean="0">
                <a:solidFill>
                  <a:srgbClr val="CA4F7B"/>
                </a:solidFill>
                <a:latin typeface="Calibri" pitchFamily="34" charset="0"/>
                <a:cs typeface="Calibri" pitchFamily="34" charset="0"/>
              </a:rPr>
              <a:t>		</a:t>
            </a:r>
          </a:p>
          <a:p>
            <a:endParaRPr lang="fr-FR" sz="1300" dirty="0">
              <a:latin typeface="Calibri" pitchFamily="34" charset="0"/>
              <a:cs typeface="Calibri" pitchFamily="34" charset="0"/>
            </a:endParaRPr>
          </a:p>
        </p:txBody>
      </p:sp>
      <p:sp>
        <p:nvSpPr>
          <p:cNvPr id="5" name="Rectangle 4"/>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8" name="Image 1"/>
          <p:cNvPicPr>
            <a:picLocks/>
          </p:cNvPicPr>
          <p:nvPr/>
        </p:nvPicPr>
        <p:blipFill>
          <a:blip r:embed="rId2"/>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355160" cy="922114"/>
          </a:xfrm>
        </p:spPr>
        <p:txBody>
          <a:bodyPr>
            <a:normAutofit fontScale="90000"/>
          </a:bodyPr>
          <a:lstStyle/>
          <a:p>
            <a:r>
              <a:rPr lang="fr-FR" dirty="0" smtClean="0">
                <a:solidFill>
                  <a:srgbClr val="CA4F7B"/>
                </a:solidFill>
              </a:rPr>
              <a:t>La fréquence d’utilisation des offres AGOSPAP</a:t>
            </a:r>
            <a:endParaRPr lang="fr-FR" dirty="0">
              <a:solidFill>
                <a:srgbClr val="CA4F7B"/>
              </a:solidFill>
            </a:endParaRPr>
          </a:p>
        </p:txBody>
      </p:sp>
      <p:graphicFrame>
        <p:nvGraphicFramePr>
          <p:cNvPr id="5" name="Graphique 4"/>
          <p:cNvGraphicFramePr/>
          <p:nvPr/>
        </p:nvGraphicFramePr>
        <p:xfrm>
          <a:off x="179512" y="3212976"/>
          <a:ext cx="6840760" cy="2592288"/>
        </p:xfrm>
        <a:graphic>
          <a:graphicData uri="http://schemas.openxmlformats.org/drawingml/2006/chart">
            <c:chart xmlns:c="http://schemas.openxmlformats.org/drawingml/2006/chart" xmlns:r="http://schemas.openxmlformats.org/officeDocument/2006/relationships" r:id="rId2"/>
          </a:graphicData>
        </a:graphic>
      </p:graphicFrame>
      <p:sp>
        <p:nvSpPr>
          <p:cNvPr id="8" name="Espace réservé du numéro de diapositive 7"/>
          <p:cNvSpPr>
            <a:spLocks noGrp="1"/>
          </p:cNvSpPr>
          <p:nvPr>
            <p:ph type="sldNum" sz="quarter" idx="15"/>
          </p:nvPr>
        </p:nvSpPr>
        <p:spPr/>
        <p:txBody>
          <a:bodyPr/>
          <a:lstStyle/>
          <a:p>
            <a:fld id="{CEB2740D-B7FF-45A6-AEDD-B771D835C4C6}" type="slidenum">
              <a:rPr lang="fr-FR" smtClean="0"/>
              <a:pPr/>
              <a:t>20</a:t>
            </a:fld>
            <a:endParaRPr lang="fr-FR"/>
          </a:p>
        </p:txBody>
      </p:sp>
      <p:sp>
        <p:nvSpPr>
          <p:cNvPr id="7" name="ZoneTexte 6"/>
          <p:cNvSpPr txBox="1"/>
          <p:nvPr/>
        </p:nvSpPr>
        <p:spPr>
          <a:xfrm>
            <a:off x="179512" y="2420888"/>
            <a:ext cx="7033294" cy="461665"/>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1200" dirty="0" smtClean="0">
                <a:latin typeface="Calibri" pitchFamily="34" charset="0"/>
                <a:cs typeface="Calibri" pitchFamily="34" charset="0"/>
              </a:rPr>
              <a:t>La question a été posée uniquement aux personnes </a:t>
            </a:r>
            <a:r>
              <a:rPr lang="fr-FR" sz="1200" dirty="0">
                <a:latin typeface="Calibri" pitchFamily="34" charset="0"/>
                <a:cs typeface="Calibri" pitchFamily="34" charset="0"/>
              </a:rPr>
              <a:t>ayant déclaré connaître </a:t>
            </a:r>
            <a:r>
              <a:rPr lang="fr-FR" sz="1200" dirty="0" smtClean="0">
                <a:latin typeface="Calibri" pitchFamily="34" charset="0"/>
                <a:cs typeface="Calibri" pitchFamily="34" charset="0"/>
              </a:rPr>
              <a:t>l’offre Vacances juniors ET ayant un enfant de moins de 18 ans à charge.</a:t>
            </a:r>
            <a:endParaRPr lang="fr-FR" sz="1200" dirty="0">
              <a:latin typeface="Calibri" pitchFamily="34" charset="0"/>
              <a:cs typeface="Calibri" pitchFamily="34" charset="0"/>
            </a:endParaRPr>
          </a:p>
        </p:txBody>
      </p:sp>
      <p:sp>
        <p:nvSpPr>
          <p:cNvPr id="9" name="ZoneTexte 8"/>
          <p:cNvSpPr txBox="1"/>
          <p:nvPr/>
        </p:nvSpPr>
        <p:spPr>
          <a:xfrm>
            <a:off x="179512" y="6063679"/>
            <a:ext cx="1440160" cy="461665"/>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913</a:t>
            </a:r>
          </a:p>
          <a:p>
            <a:r>
              <a:rPr lang="fr-FR" sz="1200" dirty="0" smtClean="0">
                <a:latin typeface="Calibri" pitchFamily="34" charset="0"/>
                <a:cs typeface="Calibri" pitchFamily="34" charset="0"/>
              </a:rPr>
              <a:t>Non réponse : 35  </a:t>
            </a:r>
            <a:endParaRPr lang="fr-FR" sz="1200" dirty="0">
              <a:latin typeface="Calibri" pitchFamily="34" charset="0"/>
              <a:cs typeface="Calibri" pitchFamily="34" charset="0"/>
            </a:endParaRPr>
          </a:p>
        </p:txBody>
      </p:sp>
      <p:sp>
        <p:nvSpPr>
          <p:cNvPr id="12" name="Ellipse 11"/>
          <p:cNvSpPr/>
          <p:nvPr/>
        </p:nvSpPr>
        <p:spPr>
          <a:xfrm>
            <a:off x="1777405" y="5357217"/>
            <a:ext cx="864096" cy="360040"/>
          </a:xfrm>
          <a:prstGeom prst="ellipse">
            <a:avLst/>
          </a:prstGeom>
          <a:noFill/>
          <a:ln>
            <a:solidFill>
              <a:srgbClr val="B9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space réservé du contenu 2"/>
          <p:cNvSpPr>
            <a:spLocks noGrp="1"/>
          </p:cNvSpPr>
          <p:nvPr>
            <p:ph sz="quarter" idx="1"/>
          </p:nvPr>
        </p:nvSpPr>
        <p:spPr>
          <a:xfrm>
            <a:off x="179512" y="1484784"/>
            <a:ext cx="3744416" cy="432048"/>
          </a:xfrm>
        </p:spPr>
        <p:txBody>
          <a:bodyPr>
            <a:noAutofit/>
          </a:bodyPr>
          <a:lstStyle/>
          <a:p>
            <a:r>
              <a:rPr lang="fr-FR" sz="2000" dirty="0" smtClean="0">
                <a:latin typeface="Calibri" pitchFamily="34" charset="0"/>
                <a:cs typeface="Calibri" pitchFamily="34" charset="0"/>
              </a:rPr>
              <a:t>Les offres Vacances juniors</a:t>
            </a:r>
            <a:endParaRPr lang="fr-FR" sz="2000" dirty="0">
              <a:latin typeface="Calibri" pitchFamily="34" charset="0"/>
              <a:cs typeface="Calibri" pitchFamily="34" charset="0"/>
            </a:endParaRPr>
          </a:p>
        </p:txBody>
      </p:sp>
      <p:sp>
        <p:nvSpPr>
          <p:cNvPr id="13" name="ZoneTexte 12"/>
          <p:cNvSpPr txBox="1"/>
          <p:nvPr/>
        </p:nvSpPr>
        <p:spPr>
          <a:xfrm>
            <a:off x="198562" y="3208040"/>
            <a:ext cx="5626150" cy="246221"/>
          </a:xfrm>
          <a:prstGeom prst="rect">
            <a:avLst/>
          </a:prstGeom>
          <a:noFill/>
          <a:ln>
            <a:solidFill>
              <a:schemeClr val="bg1">
                <a:lumMod val="65000"/>
              </a:schemeClr>
            </a:solidFill>
          </a:ln>
        </p:spPr>
        <p:txBody>
          <a:bodyPr wrap="square" rtlCol="0">
            <a:spAutoFit/>
          </a:bodyPr>
          <a:lstStyle/>
          <a:p>
            <a:r>
              <a:rPr lang="fr-FR" sz="1000" b="1" dirty="0" smtClean="0">
                <a:solidFill>
                  <a:srgbClr val="00B0F0"/>
                </a:solidFill>
                <a:latin typeface="Arial" pitchFamily="34" charset="0"/>
                <a:cs typeface="Arial" pitchFamily="34" charset="0"/>
              </a:rPr>
              <a:t>Sur les douze derniers mois, combien de fois avez-vous bénéficié des offres suivantes : </a:t>
            </a:r>
            <a:endParaRPr lang="fr-FR" sz="1000" b="1" dirty="0">
              <a:solidFill>
                <a:srgbClr val="00B0F0"/>
              </a:solidFill>
              <a:latin typeface="Arial" pitchFamily="34" charset="0"/>
              <a:cs typeface="Arial" pitchFamily="34" charset="0"/>
            </a:endParaRPr>
          </a:p>
        </p:txBody>
      </p:sp>
      <p:sp>
        <p:nvSpPr>
          <p:cNvPr id="10" name="Rectangle 9"/>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4"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
        <p:nvSpPr>
          <p:cNvPr id="15" name="ZoneTexte 14"/>
          <p:cNvSpPr txBox="1"/>
          <p:nvPr/>
        </p:nvSpPr>
        <p:spPr>
          <a:xfrm>
            <a:off x="7092280" y="3196714"/>
            <a:ext cx="1656184" cy="203132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dirty="0" smtClean="0">
                <a:latin typeface="Calibri" pitchFamily="34" charset="0"/>
                <a:cs typeface="Calibri" pitchFamily="34" charset="0"/>
              </a:rPr>
              <a:t>Un tiers (33,8 %) ayant des enfants de moins de 18 ans déclare utiliser les offres Vacances Juniors, dont 11,8 % 2 ou plus sur les 12 derniers mois.  </a:t>
            </a:r>
          </a:p>
          <a:p>
            <a:endParaRPr lang="fr-FR" sz="14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355160" cy="994122"/>
          </a:xfrm>
        </p:spPr>
        <p:txBody>
          <a:bodyPr>
            <a:normAutofit fontScale="90000"/>
          </a:bodyPr>
          <a:lstStyle/>
          <a:p>
            <a:r>
              <a:rPr lang="fr-FR" dirty="0" smtClean="0">
                <a:solidFill>
                  <a:srgbClr val="CA4F7B"/>
                </a:solidFill>
              </a:rPr>
              <a:t>La fréquence d’utilisation des offres AGOSPAP</a:t>
            </a:r>
            <a:endParaRPr lang="fr-FR" dirty="0">
              <a:solidFill>
                <a:srgbClr val="CA4F7B"/>
              </a:solidFill>
            </a:endParaRPr>
          </a:p>
        </p:txBody>
      </p:sp>
      <p:sp>
        <p:nvSpPr>
          <p:cNvPr id="3" name="Espace réservé du contenu 2"/>
          <p:cNvSpPr>
            <a:spLocks noGrp="1"/>
          </p:cNvSpPr>
          <p:nvPr>
            <p:ph sz="quarter" idx="1"/>
          </p:nvPr>
        </p:nvSpPr>
        <p:spPr>
          <a:xfrm>
            <a:off x="179512" y="1412776"/>
            <a:ext cx="4547796" cy="460648"/>
          </a:xfrm>
        </p:spPr>
        <p:txBody>
          <a:bodyPr>
            <a:normAutofit/>
          </a:bodyPr>
          <a:lstStyle/>
          <a:p>
            <a:r>
              <a:rPr lang="fr-FR" sz="2000" dirty="0" smtClean="0">
                <a:latin typeface="Calibri" pitchFamily="34" charset="0"/>
                <a:cs typeface="Calibri" pitchFamily="34" charset="0"/>
              </a:rPr>
              <a:t>Les offres Vacances en Direct </a:t>
            </a:r>
            <a:endParaRPr lang="fr-FR" sz="2000" dirty="0">
              <a:latin typeface="Calibri" pitchFamily="34" charset="0"/>
              <a:cs typeface="Calibri" pitchFamily="34" charset="0"/>
            </a:endParaRPr>
          </a:p>
        </p:txBody>
      </p:sp>
      <p:graphicFrame>
        <p:nvGraphicFramePr>
          <p:cNvPr id="4" name="Graphique 3"/>
          <p:cNvGraphicFramePr/>
          <p:nvPr/>
        </p:nvGraphicFramePr>
        <p:xfrm>
          <a:off x="179512" y="2492896"/>
          <a:ext cx="6336704" cy="3456384"/>
        </p:xfrm>
        <a:graphic>
          <a:graphicData uri="http://schemas.openxmlformats.org/drawingml/2006/chart">
            <c:chart xmlns:c="http://schemas.openxmlformats.org/drawingml/2006/chart" xmlns:r="http://schemas.openxmlformats.org/officeDocument/2006/relationships" r:id="rId2"/>
          </a:graphicData>
        </a:graphic>
      </p:graphicFrame>
      <p:sp>
        <p:nvSpPr>
          <p:cNvPr id="7" name="Espace réservé du numéro de diapositive 6"/>
          <p:cNvSpPr>
            <a:spLocks noGrp="1"/>
          </p:cNvSpPr>
          <p:nvPr>
            <p:ph type="sldNum" sz="quarter" idx="15"/>
          </p:nvPr>
        </p:nvSpPr>
        <p:spPr/>
        <p:txBody>
          <a:bodyPr/>
          <a:lstStyle/>
          <a:p>
            <a:fld id="{CEB2740D-B7FF-45A6-AEDD-B771D835C4C6}" type="slidenum">
              <a:rPr lang="fr-FR" smtClean="0"/>
              <a:pPr/>
              <a:t>21</a:t>
            </a:fld>
            <a:endParaRPr lang="fr-FR"/>
          </a:p>
        </p:txBody>
      </p:sp>
      <p:sp>
        <p:nvSpPr>
          <p:cNvPr id="8" name="ZoneTexte 7"/>
          <p:cNvSpPr txBox="1"/>
          <p:nvPr/>
        </p:nvSpPr>
        <p:spPr>
          <a:xfrm>
            <a:off x="179512" y="2132856"/>
            <a:ext cx="6749926" cy="27699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1200" dirty="0" smtClean="0">
                <a:latin typeface="Calibri" pitchFamily="34" charset="0"/>
                <a:cs typeface="Calibri" pitchFamily="34" charset="0"/>
              </a:rPr>
              <a:t>Cette question a été posée uniquement aux personnes </a:t>
            </a:r>
            <a:r>
              <a:rPr lang="fr-FR" sz="1200" dirty="0">
                <a:latin typeface="Calibri" pitchFamily="34" charset="0"/>
                <a:cs typeface="Calibri" pitchFamily="34" charset="0"/>
              </a:rPr>
              <a:t>ayant déclaré connaître </a:t>
            </a:r>
            <a:r>
              <a:rPr lang="fr-FR" sz="1200" dirty="0" smtClean="0">
                <a:latin typeface="Calibri" pitchFamily="34" charset="0"/>
                <a:cs typeface="Calibri" pitchFamily="34" charset="0"/>
              </a:rPr>
              <a:t>l’offre Vacances en Direct.</a:t>
            </a:r>
            <a:endParaRPr lang="fr-FR" sz="1200" dirty="0">
              <a:latin typeface="Calibri" pitchFamily="34" charset="0"/>
              <a:cs typeface="Calibri" pitchFamily="34" charset="0"/>
            </a:endParaRPr>
          </a:p>
        </p:txBody>
      </p:sp>
      <p:sp>
        <p:nvSpPr>
          <p:cNvPr id="9" name="ZoneTexte 8"/>
          <p:cNvSpPr txBox="1"/>
          <p:nvPr/>
        </p:nvSpPr>
        <p:spPr>
          <a:xfrm>
            <a:off x="179512" y="6135687"/>
            <a:ext cx="1512168" cy="461665"/>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1482</a:t>
            </a:r>
          </a:p>
          <a:p>
            <a:r>
              <a:rPr lang="fr-FR" sz="1200" dirty="0" smtClean="0">
                <a:latin typeface="Calibri" pitchFamily="34" charset="0"/>
                <a:cs typeface="Calibri" pitchFamily="34" charset="0"/>
              </a:rPr>
              <a:t>Non réponse : 72 </a:t>
            </a:r>
            <a:endParaRPr lang="fr-FR" sz="1200" dirty="0">
              <a:latin typeface="Calibri" pitchFamily="34" charset="0"/>
              <a:cs typeface="Calibri" pitchFamily="34" charset="0"/>
            </a:endParaRPr>
          </a:p>
        </p:txBody>
      </p:sp>
      <p:sp>
        <p:nvSpPr>
          <p:cNvPr id="10" name="Ellipse 9"/>
          <p:cNvSpPr/>
          <p:nvPr/>
        </p:nvSpPr>
        <p:spPr>
          <a:xfrm>
            <a:off x="2106588" y="5623148"/>
            <a:ext cx="792088" cy="288032"/>
          </a:xfrm>
          <a:prstGeom prst="ellipse">
            <a:avLst/>
          </a:prstGeom>
          <a:noFill/>
          <a:ln>
            <a:solidFill>
              <a:srgbClr val="B9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179512" y="2492896"/>
            <a:ext cx="5626150" cy="246221"/>
          </a:xfrm>
          <a:prstGeom prst="rect">
            <a:avLst/>
          </a:prstGeom>
          <a:noFill/>
          <a:ln>
            <a:solidFill>
              <a:schemeClr val="bg1">
                <a:lumMod val="65000"/>
              </a:schemeClr>
            </a:solidFill>
          </a:ln>
        </p:spPr>
        <p:txBody>
          <a:bodyPr wrap="square" rtlCol="0">
            <a:spAutoFit/>
          </a:bodyPr>
          <a:lstStyle/>
          <a:p>
            <a:r>
              <a:rPr lang="fr-FR" sz="1000" b="1" dirty="0" smtClean="0">
                <a:solidFill>
                  <a:srgbClr val="00B0F0"/>
                </a:solidFill>
                <a:latin typeface="Arial" pitchFamily="34" charset="0"/>
                <a:cs typeface="Arial" pitchFamily="34" charset="0"/>
              </a:rPr>
              <a:t>Sur les douze derniers mois, combien de fois avez-vous bénéficié des offres suivantes : </a:t>
            </a:r>
            <a:endParaRPr lang="fr-FR" sz="1000" b="1" dirty="0">
              <a:solidFill>
                <a:srgbClr val="00B0F0"/>
              </a:solidFill>
              <a:latin typeface="Arial" pitchFamily="34" charset="0"/>
              <a:cs typeface="Arial" pitchFamily="34" charset="0"/>
            </a:endParaRPr>
          </a:p>
        </p:txBody>
      </p:sp>
      <p:sp>
        <p:nvSpPr>
          <p:cNvPr id="12" name="Rectangle 11"/>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3"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
        <p:nvSpPr>
          <p:cNvPr id="14" name="ZoneTexte 13"/>
          <p:cNvSpPr txBox="1"/>
          <p:nvPr/>
        </p:nvSpPr>
        <p:spPr>
          <a:xfrm>
            <a:off x="6588224" y="2492896"/>
            <a:ext cx="2160240" cy="310854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dirty="0">
                <a:latin typeface="Calibri" pitchFamily="34" charset="0"/>
                <a:cs typeface="Calibri" pitchFamily="34" charset="0"/>
              </a:rPr>
              <a:t>U</a:t>
            </a:r>
            <a:r>
              <a:rPr lang="fr-FR" sz="1400" dirty="0" smtClean="0">
                <a:latin typeface="Calibri" pitchFamily="34" charset="0"/>
                <a:cs typeface="Calibri" pitchFamily="34" charset="0"/>
              </a:rPr>
              <a:t>n tiers des agents connaissant l’offre « Vacances en direct » l’a utilisé sur les 12 derniers mois. </a:t>
            </a:r>
          </a:p>
          <a:p>
            <a:endParaRPr lang="fr-FR" sz="1400" dirty="0">
              <a:latin typeface="Calibri" pitchFamily="34" charset="0"/>
              <a:cs typeface="Calibri" pitchFamily="34" charset="0"/>
            </a:endParaRPr>
          </a:p>
          <a:p>
            <a:r>
              <a:rPr lang="fr-FR" sz="1400" dirty="0" smtClean="0">
                <a:latin typeface="Calibri" pitchFamily="34" charset="0"/>
                <a:cs typeface="Calibri" pitchFamily="34" charset="0"/>
              </a:rPr>
              <a:t>Si cette offre est moins connue que les autres offres vacances, elle bénéficie d’un taux utilisation comparable, voire supérieure à l’offre Vacances Juniors</a:t>
            </a:r>
          </a:p>
          <a:p>
            <a:endParaRPr lang="fr-FR" sz="14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7467600" cy="1143000"/>
          </a:xfrm>
        </p:spPr>
        <p:txBody>
          <a:bodyPr>
            <a:normAutofit/>
          </a:bodyPr>
          <a:lstStyle/>
          <a:p>
            <a:r>
              <a:rPr lang="fr-FR" dirty="0" smtClean="0">
                <a:solidFill>
                  <a:srgbClr val="CA4F7B"/>
                </a:solidFill>
              </a:rPr>
              <a:t>Une gamme d’offres différentes</a:t>
            </a:r>
            <a:br>
              <a:rPr lang="fr-FR" dirty="0" smtClean="0">
                <a:solidFill>
                  <a:srgbClr val="CA4F7B"/>
                </a:solidFill>
              </a:rPr>
            </a:br>
            <a:r>
              <a:rPr lang="fr-FR" dirty="0" smtClean="0">
                <a:solidFill>
                  <a:srgbClr val="CA4F7B"/>
                </a:solidFill>
              </a:rPr>
              <a:t>donnant lieu à des usages différents</a:t>
            </a:r>
            <a:endParaRPr lang="fr-FR" dirty="0"/>
          </a:p>
        </p:txBody>
      </p:sp>
      <p:sp>
        <p:nvSpPr>
          <p:cNvPr id="4" name="Espace réservé du numéro de diapositive 3"/>
          <p:cNvSpPr>
            <a:spLocks noGrp="1"/>
          </p:cNvSpPr>
          <p:nvPr>
            <p:ph type="sldNum" sz="quarter" idx="15"/>
          </p:nvPr>
        </p:nvSpPr>
        <p:spPr/>
        <p:txBody>
          <a:bodyPr/>
          <a:lstStyle/>
          <a:p>
            <a:fld id="{CEB2740D-B7FF-45A6-AEDD-B771D835C4C6}" type="slidenum">
              <a:rPr lang="fr-FR" smtClean="0"/>
              <a:pPr/>
              <a:t>22</a:t>
            </a:fld>
            <a:endParaRPr lang="fr-FR"/>
          </a:p>
        </p:txBody>
      </p:sp>
      <p:graphicFrame>
        <p:nvGraphicFramePr>
          <p:cNvPr id="8" name="Espace réservé du contenu 7"/>
          <p:cNvGraphicFramePr>
            <a:graphicFrameLocks noGrp="1"/>
          </p:cNvGraphicFramePr>
          <p:nvPr>
            <p:ph sz="quarter" idx="1"/>
          </p:nvPr>
        </p:nvGraphicFramePr>
        <p:xfrm>
          <a:off x="395536" y="1484784"/>
          <a:ext cx="7467600" cy="4873625"/>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3571868" y="2272721"/>
            <a:ext cx="5000628" cy="1077218"/>
          </a:xfrm>
          <a:prstGeom prst="rect">
            <a:avLst/>
          </a:prstGeom>
        </p:spPr>
        <p:txBody>
          <a:bodyPr wrap="square">
            <a:spAutoFit/>
          </a:bodyPr>
          <a:lstStyle/>
          <a:p>
            <a:r>
              <a:rPr lang="fr-FR" sz="1600" dirty="0" smtClean="0">
                <a:latin typeface="Calibri" pitchFamily="34" charset="0"/>
                <a:cs typeface="Calibri" pitchFamily="34" charset="0"/>
              </a:rPr>
              <a:t>Seule l’offre Loisirs est utilisée par la majorité des agents. </a:t>
            </a:r>
          </a:p>
          <a:p>
            <a:r>
              <a:rPr lang="fr-FR" sz="1600" b="1" dirty="0" smtClean="0">
                <a:latin typeface="Calibri" pitchFamily="34" charset="0"/>
                <a:cs typeface="Calibri" pitchFamily="34" charset="0"/>
              </a:rPr>
              <a:t>Les offres vacances sont utilisées dans des proportions comparables</a:t>
            </a:r>
            <a:r>
              <a:rPr lang="fr-FR" sz="1600" dirty="0" smtClean="0">
                <a:latin typeface="Calibri" pitchFamily="34" charset="0"/>
                <a:cs typeface="Calibri" pitchFamily="34" charset="0"/>
              </a:rPr>
              <a:t>, de l’ordre d’un tiers des agents déclarant les connaître.</a:t>
            </a:r>
          </a:p>
        </p:txBody>
      </p:sp>
      <p:sp>
        <p:nvSpPr>
          <p:cNvPr id="7" name="Rectangle 6"/>
          <p:cNvSpPr/>
          <p:nvPr/>
        </p:nvSpPr>
        <p:spPr>
          <a:xfrm>
            <a:off x="1000100" y="5580893"/>
            <a:ext cx="906017" cy="276999"/>
          </a:xfrm>
          <a:prstGeom prst="rect">
            <a:avLst/>
          </a:prstGeom>
        </p:spPr>
        <p:txBody>
          <a:bodyPr wrap="none">
            <a:spAutoFit/>
          </a:bodyPr>
          <a:lstStyle/>
          <a:p>
            <a:pPr lvl="0"/>
            <a:r>
              <a:rPr lang="fr-FR" sz="1200" dirty="0" smtClean="0">
                <a:solidFill>
                  <a:prstClr val="black"/>
                </a:solidFill>
                <a:latin typeface="Calibri" pitchFamily="34" charset="0"/>
                <a:cs typeface="Calibri" pitchFamily="34" charset="0"/>
              </a:rPr>
              <a:t>Base : 3117</a:t>
            </a:r>
          </a:p>
        </p:txBody>
      </p:sp>
      <p:sp>
        <p:nvSpPr>
          <p:cNvPr id="10" name="Rectangle 9"/>
          <p:cNvSpPr/>
          <p:nvPr/>
        </p:nvSpPr>
        <p:spPr>
          <a:xfrm>
            <a:off x="4600575" y="5580893"/>
            <a:ext cx="827471" cy="276999"/>
          </a:xfrm>
          <a:prstGeom prst="rect">
            <a:avLst/>
          </a:prstGeom>
        </p:spPr>
        <p:txBody>
          <a:bodyPr wrap="none">
            <a:spAutoFit/>
          </a:bodyPr>
          <a:lstStyle/>
          <a:p>
            <a:pPr lvl="0"/>
            <a:r>
              <a:rPr lang="fr-FR" sz="1200" dirty="0" smtClean="0">
                <a:solidFill>
                  <a:prstClr val="black"/>
                </a:solidFill>
                <a:latin typeface="Calibri" pitchFamily="34" charset="0"/>
                <a:cs typeface="Calibri" pitchFamily="34" charset="0"/>
              </a:rPr>
              <a:t>Base : 913</a:t>
            </a:r>
          </a:p>
        </p:txBody>
      </p:sp>
      <p:sp>
        <p:nvSpPr>
          <p:cNvPr id="11" name="Rectangle 10"/>
          <p:cNvSpPr/>
          <p:nvPr/>
        </p:nvSpPr>
        <p:spPr>
          <a:xfrm>
            <a:off x="6380627" y="5580893"/>
            <a:ext cx="906017" cy="276999"/>
          </a:xfrm>
          <a:prstGeom prst="rect">
            <a:avLst/>
          </a:prstGeom>
        </p:spPr>
        <p:txBody>
          <a:bodyPr wrap="none">
            <a:spAutoFit/>
          </a:bodyPr>
          <a:lstStyle/>
          <a:p>
            <a:pPr lvl="0"/>
            <a:r>
              <a:rPr lang="fr-FR" sz="1200" dirty="0" smtClean="0">
                <a:solidFill>
                  <a:prstClr val="black"/>
                </a:solidFill>
                <a:latin typeface="Calibri" pitchFamily="34" charset="0"/>
                <a:cs typeface="Calibri" pitchFamily="34" charset="0"/>
              </a:rPr>
              <a:t>Base : 1482</a:t>
            </a:r>
          </a:p>
        </p:txBody>
      </p:sp>
      <p:sp>
        <p:nvSpPr>
          <p:cNvPr id="12" name="Rectangle 11"/>
          <p:cNvSpPr/>
          <p:nvPr/>
        </p:nvSpPr>
        <p:spPr>
          <a:xfrm>
            <a:off x="2786050" y="5580893"/>
            <a:ext cx="906017" cy="276999"/>
          </a:xfrm>
          <a:prstGeom prst="rect">
            <a:avLst/>
          </a:prstGeom>
        </p:spPr>
        <p:txBody>
          <a:bodyPr wrap="none">
            <a:spAutoFit/>
          </a:bodyPr>
          <a:lstStyle/>
          <a:p>
            <a:pPr lvl="0"/>
            <a:r>
              <a:rPr lang="fr-FR" sz="1200" dirty="0" smtClean="0">
                <a:solidFill>
                  <a:prstClr val="black"/>
                </a:solidFill>
                <a:latin typeface="Calibri" pitchFamily="34" charset="0"/>
                <a:cs typeface="Calibri" pitchFamily="34" charset="0"/>
              </a:rPr>
              <a:t>Base : 2303</a:t>
            </a:r>
          </a:p>
        </p:txBody>
      </p:sp>
      <p:sp>
        <p:nvSpPr>
          <p:cNvPr id="13" name="Rectangle 12"/>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4"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6923112" cy="850106"/>
          </a:xfrm>
        </p:spPr>
        <p:txBody>
          <a:bodyPr/>
          <a:lstStyle/>
          <a:p>
            <a:r>
              <a:rPr lang="fr-FR" dirty="0" smtClean="0">
                <a:solidFill>
                  <a:srgbClr val="CA4F7B"/>
                </a:solidFill>
              </a:rPr>
              <a:t>La satisfaction liée aux offres</a:t>
            </a:r>
            <a:endParaRPr lang="fr-FR" dirty="0">
              <a:solidFill>
                <a:srgbClr val="CA4F7B"/>
              </a:solidFill>
            </a:endParaRPr>
          </a:p>
        </p:txBody>
      </p:sp>
      <p:sp>
        <p:nvSpPr>
          <p:cNvPr id="8" name="Espace réservé du numéro de diapositive 7"/>
          <p:cNvSpPr>
            <a:spLocks noGrp="1"/>
          </p:cNvSpPr>
          <p:nvPr>
            <p:ph type="sldNum" sz="quarter" idx="15"/>
          </p:nvPr>
        </p:nvSpPr>
        <p:spPr/>
        <p:txBody>
          <a:bodyPr/>
          <a:lstStyle/>
          <a:p>
            <a:fld id="{CEB2740D-B7FF-45A6-AEDD-B771D835C4C6}" type="slidenum">
              <a:rPr lang="fr-FR" smtClean="0"/>
              <a:pPr/>
              <a:t>23</a:t>
            </a:fld>
            <a:endParaRPr lang="fr-FR"/>
          </a:p>
        </p:txBody>
      </p:sp>
      <p:sp>
        <p:nvSpPr>
          <p:cNvPr id="9" name="ZoneTexte 8"/>
          <p:cNvSpPr txBox="1"/>
          <p:nvPr/>
        </p:nvSpPr>
        <p:spPr>
          <a:xfrm>
            <a:off x="251520" y="6237313"/>
            <a:ext cx="1368152" cy="461665"/>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2496</a:t>
            </a:r>
          </a:p>
          <a:p>
            <a:r>
              <a:rPr lang="fr-FR" sz="1200" dirty="0" smtClean="0">
                <a:latin typeface="Calibri" pitchFamily="34" charset="0"/>
                <a:cs typeface="Calibri" pitchFamily="34" charset="0"/>
              </a:rPr>
              <a:t>Non réponse : 18</a:t>
            </a:r>
            <a:endParaRPr lang="fr-FR" sz="1200" dirty="0">
              <a:latin typeface="Calibri" pitchFamily="34" charset="0"/>
              <a:cs typeface="Calibri" pitchFamily="34" charset="0"/>
            </a:endParaRPr>
          </a:p>
        </p:txBody>
      </p:sp>
      <p:sp>
        <p:nvSpPr>
          <p:cNvPr id="3" name="Espace réservé du contenu 2"/>
          <p:cNvSpPr>
            <a:spLocks noGrp="1"/>
          </p:cNvSpPr>
          <p:nvPr>
            <p:ph sz="quarter" idx="1"/>
          </p:nvPr>
        </p:nvSpPr>
        <p:spPr>
          <a:xfrm>
            <a:off x="179512" y="1456184"/>
            <a:ext cx="2448272" cy="388640"/>
          </a:xfrm>
        </p:spPr>
        <p:txBody>
          <a:bodyPr>
            <a:normAutofit fontScale="85000" lnSpcReduction="10000"/>
          </a:bodyPr>
          <a:lstStyle/>
          <a:p>
            <a:r>
              <a:rPr lang="fr-FR" dirty="0" smtClean="0">
                <a:latin typeface="Calibri" pitchFamily="34" charset="0"/>
                <a:cs typeface="Calibri" pitchFamily="34" charset="0"/>
              </a:rPr>
              <a:t>Les offres Loisirs :</a:t>
            </a:r>
          </a:p>
          <a:p>
            <a:endParaRPr lang="fr-FR" dirty="0"/>
          </a:p>
        </p:txBody>
      </p:sp>
      <p:graphicFrame>
        <p:nvGraphicFramePr>
          <p:cNvPr id="5" name="Graphique 4"/>
          <p:cNvGraphicFramePr/>
          <p:nvPr/>
        </p:nvGraphicFramePr>
        <p:xfrm>
          <a:off x="179512" y="2132856"/>
          <a:ext cx="5976664" cy="3744416"/>
        </p:xfrm>
        <a:graphic>
          <a:graphicData uri="http://schemas.openxmlformats.org/drawingml/2006/chart">
            <c:chart xmlns:c="http://schemas.openxmlformats.org/drawingml/2006/chart" xmlns:r="http://schemas.openxmlformats.org/officeDocument/2006/relationships" r:id="rId2"/>
          </a:graphicData>
        </a:graphic>
      </p:graphicFrame>
      <p:pic>
        <p:nvPicPr>
          <p:cNvPr id="6146" name="Picture 2" descr="C:\Users\vachera\Documents\AGOSPAP\Question satisfaction Loisirs.png"/>
          <p:cNvPicPr>
            <a:picLocks noChangeAspect="1" noChangeArrowheads="1"/>
          </p:cNvPicPr>
          <p:nvPr/>
        </p:nvPicPr>
        <p:blipFill>
          <a:blip r:embed="rId3" cstate="print"/>
          <a:srcRect/>
          <a:stretch>
            <a:fillRect/>
          </a:stretch>
        </p:blipFill>
        <p:spPr bwMode="auto">
          <a:xfrm>
            <a:off x="194370" y="2161431"/>
            <a:ext cx="4124326" cy="190500"/>
          </a:xfrm>
          <a:prstGeom prst="rect">
            <a:avLst/>
          </a:prstGeom>
          <a:noFill/>
        </p:spPr>
      </p:pic>
      <p:sp>
        <p:nvSpPr>
          <p:cNvPr id="10" name="Rectangle 9"/>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1" name="Image 1"/>
          <p:cNvPicPr>
            <a:picLocks/>
          </p:cNvPicPr>
          <p:nvPr/>
        </p:nvPicPr>
        <p:blipFill>
          <a:blip r:embed="rId4"/>
          <a:srcRect l="2087" b="3978"/>
          <a:stretch>
            <a:fillRect/>
          </a:stretch>
        </p:blipFill>
        <p:spPr bwMode="auto">
          <a:xfrm>
            <a:off x="7500938" y="6286500"/>
            <a:ext cx="1071562" cy="500063"/>
          </a:xfrm>
          <a:prstGeom prst="rect">
            <a:avLst/>
          </a:prstGeom>
          <a:noFill/>
          <a:ln w="9525">
            <a:noFill/>
            <a:miter lim="800000"/>
            <a:headEnd/>
            <a:tailEnd/>
          </a:ln>
        </p:spPr>
      </p:pic>
      <p:sp>
        <p:nvSpPr>
          <p:cNvPr id="12" name="ZoneTexte 11"/>
          <p:cNvSpPr txBox="1"/>
          <p:nvPr/>
        </p:nvSpPr>
        <p:spPr>
          <a:xfrm>
            <a:off x="6444605" y="2149252"/>
            <a:ext cx="2160240" cy="28931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dirty="0" smtClean="0">
                <a:latin typeface="Calibri" pitchFamily="34" charset="0"/>
                <a:cs typeface="Calibri" pitchFamily="34" charset="0"/>
              </a:rPr>
              <a:t>La majorité des utilisateurs des offres Loisirs estime que celles-ci sont pleinement satisfaisantes. </a:t>
            </a:r>
          </a:p>
          <a:p>
            <a:endParaRPr lang="fr-FR" sz="1400" dirty="0" smtClean="0">
              <a:latin typeface="Calibri" pitchFamily="34" charset="0"/>
              <a:cs typeface="Calibri" pitchFamily="34" charset="0"/>
            </a:endParaRPr>
          </a:p>
          <a:p>
            <a:r>
              <a:rPr lang="fr-FR" sz="1400" dirty="0" smtClean="0">
                <a:latin typeface="Calibri" pitchFamily="34" charset="0"/>
                <a:cs typeface="Calibri" pitchFamily="34" charset="0"/>
              </a:rPr>
              <a:t>Toutefois plus d’un tiers considère qu’elle pourrait être améliorée. </a:t>
            </a:r>
          </a:p>
          <a:p>
            <a:endParaRPr lang="fr-FR" sz="1400" dirty="0" smtClean="0">
              <a:latin typeface="Calibri" pitchFamily="34" charset="0"/>
              <a:cs typeface="Calibri" pitchFamily="34" charset="0"/>
            </a:endParaRPr>
          </a:p>
          <a:p>
            <a:r>
              <a:rPr lang="fr-FR" sz="1400" dirty="0" smtClean="0">
                <a:latin typeface="Calibri" pitchFamily="34" charset="0"/>
                <a:cs typeface="Calibri" pitchFamily="34" charset="0"/>
              </a:rPr>
              <a:t>Par rapport à une offre sans surprise, il y a de fait peu de déception (3,6 %). </a:t>
            </a:r>
            <a:endParaRPr lang="fr-FR" sz="1400" dirty="0">
              <a:latin typeface="Calibri" pitchFamily="34" charset="0"/>
              <a:cs typeface="Calibri" pitchFamily="34" charset="0"/>
            </a:endParaRPr>
          </a:p>
          <a:p>
            <a:r>
              <a:rPr lang="fr-FR" sz="1400" dirty="0" smtClean="0">
                <a:latin typeface="Calibri" pitchFamily="34" charset="0"/>
                <a:cs typeface="Calibri" pitchFamily="34" charset="0"/>
              </a:rPr>
              <a:t> </a:t>
            </a:r>
          </a:p>
        </p:txBody>
      </p:sp>
      <p:sp>
        <p:nvSpPr>
          <p:cNvPr id="13" name="ZoneTexte 12"/>
          <p:cNvSpPr txBox="1"/>
          <p:nvPr/>
        </p:nvSpPr>
        <p:spPr>
          <a:xfrm>
            <a:off x="1979712" y="5991091"/>
            <a:ext cx="4176464" cy="52322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1400" dirty="0" smtClean="0">
                <a:latin typeface="Calibri" pitchFamily="34" charset="0"/>
                <a:cs typeface="Calibri" pitchFamily="34" charset="0"/>
              </a:rPr>
              <a:t>Les femmes se déclarent plus satisfaites que les hommes (plus de 11 % de différence)</a:t>
            </a:r>
            <a:endParaRPr lang="fr-FR" sz="14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A4F7B"/>
                </a:solidFill>
              </a:rPr>
              <a:t>La satisfaction liée aux offres</a:t>
            </a:r>
            <a:endParaRPr lang="fr-FR" dirty="0">
              <a:solidFill>
                <a:srgbClr val="CA4F7B"/>
              </a:solidFill>
            </a:endParaRPr>
          </a:p>
        </p:txBody>
      </p:sp>
      <p:sp>
        <p:nvSpPr>
          <p:cNvPr id="3" name="Espace réservé du contenu 2"/>
          <p:cNvSpPr>
            <a:spLocks noGrp="1"/>
          </p:cNvSpPr>
          <p:nvPr>
            <p:ph sz="quarter" idx="1"/>
          </p:nvPr>
        </p:nvSpPr>
        <p:spPr>
          <a:xfrm>
            <a:off x="457200" y="1600200"/>
            <a:ext cx="3538736" cy="388640"/>
          </a:xfrm>
        </p:spPr>
        <p:txBody>
          <a:bodyPr>
            <a:normAutofit lnSpcReduction="10000"/>
          </a:bodyPr>
          <a:lstStyle/>
          <a:p>
            <a:r>
              <a:rPr lang="fr-FR" sz="2000" dirty="0" smtClean="0">
                <a:latin typeface="Calibri" pitchFamily="34" charset="0"/>
                <a:cs typeface="Calibri" pitchFamily="34" charset="0"/>
              </a:rPr>
              <a:t>Les offres Vacances juniors :</a:t>
            </a:r>
          </a:p>
          <a:p>
            <a:endParaRPr lang="fr-FR" dirty="0"/>
          </a:p>
        </p:txBody>
      </p:sp>
      <p:graphicFrame>
        <p:nvGraphicFramePr>
          <p:cNvPr id="6" name="Graphique 5"/>
          <p:cNvGraphicFramePr/>
          <p:nvPr/>
        </p:nvGraphicFramePr>
        <p:xfrm>
          <a:off x="251520" y="1988840"/>
          <a:ext cx="648072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8" name="Espace réservé du numéro de diapositive 7"/>
          <p:cNvSpPr>
            <a:spLocks noGrp="1"/>
          </p:cNvSpPr>
          <p:nvPr>
            <p:ph type="sldNum" sz="quarter" idx="15"/>
          </p:nvPr>
        </p:nvSpPr>
        <p:spPr/>
        <p:txBody>
          <a:bodyPr/>
          <a:lstStyle/>
          <a:p>
            <a:fld id="{CEB2740D-B7FF-45A6-AEDD-B771D835C4C6}" type="slidenum">
              <a:rPr lang="fr-FR" smtClean="0"/>
              <a:pPr/>
              <a:t>24</a:t>
            </a:fld>
            <a:endParaRPr lang="fr-FR"/>
          </a:p>
        </p:txBody>
      </p:sp>
      <p:sp>
        <p:nvSpPr>
          <p:cNvPr id="7" name="ZoneTexte 6"/>
          <p:cNvSpPr txBox="1"/>
          <p:nvPr/>
        </p:nvSpPr>
        <p:spPr>
          <a:xfrm>
            <a:off x="251520" y="6279703"/>
            <a:ext cx="1440160" cy="461665"/>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317</a:t>
            </a:r>
          </a:p>
          <a:p>
            <a:r>
              <a:rPr lang="fr-FR" sz="1200" dirty="0" smtClean="0">
                <a:latin typeface="Calibri" pitchFamily="34" charset="0"/>
                <a:cs typeface="Calibri" pitchFamily="34" charset="0"/>
              </a:rPr>
              <a:t>Sans réponse : 27 </a:t>
            </a:r>
            <a:endParaRPr lang="fr-FR" sz="1200" dirty="0">
              <a:latin typeface="Calibri" pitchFamily="34" charset="0"/>
              <a:cs typeface="Calibri" pitchFamily="34" charset="0"/>
            </a:endParaRPr>
          </a:p>
        </p:txBody>
      </p:sp>
      <p:pic>
        <p:nvPicPr>
          <p:cNvPr id="7171" name="Picture 3" descr="C:\Users\vachera\Documents\AGOSPAP\Question satisfaction VJ.png"/>
          <p:cNvPicPr>
            <a:picLocks noChangeAspect="1" noChangeArrowheads="1"/>
          </p:cNvPicPr>
          <p:nvPr/>
        </p:nvPicPr>
        <p:blipFill>
          <a:blip r:embed="rId3" cstate="print"/>
          <a:srcRect/>
          <a:stretch>
            <a:fillRect/>
          </a:stretch>
        </p:blipFill>
        <p:spPr bwMode="auto">
          <a:xfrm>
            <a:off x="275903" y="2017415"/>
            <a:ext cx="4676776" cy="219075"/>
          </a:xfrm>
          <a:prstGeom prst="rect">
            <a:avLst/>
          </a:prstGeom>
          <a:noFill/>
        </p:spPr>
      </p:pic>
      <p:sp>
        <p:nvSpPr>
          <p:cNvPr id="9" name="Rectangle 8"/>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0" name="Image 1"/>
          <p:cNvPicPr>
            <a:picLocks/>
          </p:cNvPicPr>
          <p:nvPr/>
        </p:nvPicPr>
        <p:blipFill>
          <a:blip r:embed="rId4"/>
          <a:srcRect l="2087" b="3978"/>
          <a:stretch>
            <a:fillRect/>
          </a:stretch>
        </p:blipFill>
        <p:spPr bwMode="auto">
          <a:xfrm>
            <a:off x="7500938" y="6286500"/>
            <a:ext cx="1071562" cy="500063"/>
          </a:xfrm>
          <a:prstGeom prst="rect">
            <a:avLst/>
          </a:prstGeom>
          <a:noFill/>
          <a:ln w="9525">
            <a:noFill/>
            <a:miter lim="800000"/>
            <a:headEnd/>
            <a:tailEnd/>
          </a:ln>
        </p:spPr>
      </p:pic>
      <p:sp>
        <p:nvSpPr>
          <p:cNvPr id="11" name="ZoneTexte 10"/>
          <p:cNvSpPr txBox="1"/>
          <p:nvPr/>
        </p:nvSpPr>
        <p:spPr>
          <a:xfrm>
            <a:off x="6804248" y="1978382"/>
            <a:ext cx="1944613" cy="35394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dirty="0" smtClean="0">
                <a:latin typeface="Calibri" pitchFamily="34" charset="0"/>
                <a:cs typeface="Calibri" pitchFamily="34" charset="0"/>
              </a:rPr>
              <a:t>Comme pour les offres Loisirs, les utilisateurs des offres vacances juniors se déclarent majoritairement satisfaits, avec un taux comparable d’agents souhaitant une amélioration des formules. </a:t>
            </a:r>
          </a:p>
          <a:p>
            <a:endParaRPr lang="fr-FR" sz="1400" dirty="0">
              <a:latin typeface="Calibri" pitchFamily="34" charset="0"/>
              <a:cs typeface="Calibri" pitchFamily="34" charset="0"/>
            </a:endParaRPr>
          </a:p>
          <a:p>
            <a:r>
              <a:rPr lang="fr-FR" sz="1400" dirty="0" smtClean="0">
                <a:latin typeface="Calibri" pitchFamily="34" charset="0"/>
                <a:cs typeface="Calibri" pitchFamily="34" charset="0"/>
              </a:rPr>
              <a:t>En revanche, elle induit un taux de déception plus élevé (8,2 %). </a:t>
            </a:r>
            <a:endParaRPr lang="fr-FR" sz="1400" dirty="0">
              <a:latin typeface="Calibri" pitchFamily="34" charset="0"/>
              <a:cs typeface="Calibri" pitchFamily="34" charset="0"/>
            </a:endParaRPr>
          </a:p>
          <a:p>
            <a:r>
              <a:rPr lang="fr-FR" sz="1400" dirty="0" smtClean="0">
                <a:latin typeface="Calibri" pitchFamily="34" charset="0"/>
                <a:cs typeface="Calibri" pitchFamily="34" charset="0"/>
              </a:rPr>
              <a:t> </a:t>
            </a:r>
          </a:p>
          <a:p>
            <a:endParaRPr lang="fr-FR" sz="14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548680"/>
            <a:ext cx="7211144" cy="868958"/>
          </a:xfrm>
        </p:spPr>
        <p:txBody>
          <a:bodyPr/>
          <a:lstStyle/>
          <a:p>
            <a:r>
              <a:rPr lang="fr-FR" dirty="0" smtClean="0">
                <a:solidFill>
                  <a:srgbClr val="CA4F7B"/>
                </a:solidFill>
              </a:rPr>
              <a:t>La satisfaction liée aux offres</a:t>
            </a:r>
            <a:endParaRPr lang="fr-FR" dirty="0">
              <a:solidFill>
                <a:srgbClr val="CA4F7B"/>
              </a:solidFill>
            </a:endParaRPr>
          </a:p>
        </p:txBody>
      </p:sp>
      <p:sp>
        <p:nvSpPr>
          <p:cNvPr id="3" name="Espace réservé du contenu 2"/>
          <p:cNvSpPr>
            <a:spLocks noGrp="1"/>
          </p:cNvSpPr>
          <p:nvPr>
            <p:ph sz="quarter" idx="1"/>
          </p:nvPr>
        </p:nvSpPr>
        <p:spPr>
          <a:xfrm>
            <a:off x="457200" y="1600200"/>
            <a:ext cx="3970784" cy="460648"/>
          </a:xfrm>
        </p:spPr>
        <p:txBody>
          <a:bodyPr/>
          <a:lstStyle/>
          <a:p>
            <a:r>
              <a:rPr lang="fr-FR" sz="2000" dirty="0" smtClean="0">
                <a:latin typeface="Calibri" pitchFamily="34" charset="0"/>
                <a:cs typeface="Calibri" pitchFamily="34" charset="0"/>
              </a:rPr>
              <a:t>Les offres Vacances juniors :</a:t>
            </a:r>
          </a:p>
          <a:p>
            <a:endParaRPr lang="fr-FR" dirty="0"/>
          </a:p>
        </p:txBody>
      </p:sp>
      <p:graphicFrame>
        <p:nvGraphicFramePr>
          <p:cNvPr id="6" name="Graphique 5"/>
          <p:cNvGraphicFramePr/>
          <p:nvPr/>
        </p:nvGraphicFramePr>
        <p:xfrm>
          <a:off x="251520" y="2492896"/>
          <a:ext cx="6192688"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8" name="Espace réservé du numéro de diapositive 7"/>
          <p:cNvSpPr>
            <a:spLocks noGrp="1"/>
          </p:cNvSpPr>
          <p:nvPr>
            <p:ph type="sldNum" sz="quarter" idx="15"/>
          </p:nvPr>
        </p:nvSpPr>
        <p:spPr/>
        <p:txBody>
          <a:bodyPr/>
          <a:lstStyle/>
          <a:p>
            <a:fld id="{CEB2740D-B7FF-45A6-AEDD-B771D835C4C6}" type="slidenum">
              <a:rPr lang="fr-FR" smtClean="0"/>
              <a:pPr/>
              <a:t>25</a:t>
            </a:fld>
            <a:endParaRPr lang="fr-FR"/>
          </a:p>
        </p:txBody>
      </p:sp>
      <p:sp>
        <p:nvSpPr>
          <p:cNvPr id="9" name="ZoneTexte 8"/>
          <p:cNvSpPr txBox="1"/>
          <p:nvPr/>
        </p:nvSpPr>
        <p:spPr>
          <a:xfrm>
            <a:off x="323528" y="1988840"/>
            <a:ext cx="6572296" cy="461665"/>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1200" dirty="0" smtClean="0">
                <a:latin typeface="Calibri" pitchFamily="34" charset="0"/>
                <a:cs typeface="Calibri" pitchFamily="34" charset="0"/>
              </a:rPr>
              <a:t>La question a été posée uniquement aux personnes ayant un enfant de moins de 18 ans à charge ET ayant utilisé l’offre Vacances juniors au cours des 12 derniers mois.</a:t>
            </a:r>
            <a:endParaRPr lang="fr-FR" sz="1200" dirty="0">
              <a:latin typeface="Calibri" pitchFamily="34" charset="0"/>
              <a:cs typeface="Calibri" pitchFamily="34" charset="0"/>
            </a:endParaRPr>
          </a:p>
        </p:txBody>
      </p:sp>
      <p:sp>
        <p:nvSpPr>
          <p:cNvPr id="11" name="ZoneTexte 10"/>
          <p:cNvSpPr txBox="1"/>
          <p:nvPr/>
        </p:nvSpPr>
        <p:spPr>
          <a:xfrm>
            <a:off x="274890" y="6072206"/>
            <a:ext cx="1368152" cy="461665"/>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288</a:t>
            </a:r>
          </a:p>
          <a:p>
            <a:r>
              <a:rPr lang="fr-FR" sz="1200" dirty="0" smtClean="0">
                <a:latin typeface="Calibri" pitchFamily="34" charset="0"/>
                <a:cs typeface="Calibri" pitchFamily="34" charset="0"/>
              </a:rPr>
              <a:t>Sans réponse : 21  </a:t>
            </a:r>
            <a:endParaRPr lang="fr-FR" sz="1200" dirty="0">
              <a:latin typeface="Calibri" pitchFamily="34" charset="0"/>
              <a:cs typeface="Calibri" pitchFamily="34" charset="0"/>
            </a:endParaRPr>
          </a:p>
        </p:txBody>
      </p:sp>
      <p:sp>
        <p:nvSpPr>
          <p:cNvPr id="10" name="Rectangle 9"/>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2"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
        <p:nvSpPr>
          <p:cNvPr id="13" name="ZoneTexte 12"/>
          <p:cNvSpPr txBox="1"/>
          <p:nvPr/>
        </p:nvSpPr>
        <p:spPr>
          <a:xfrm>
            <a:off x="6627887" y="2532776"/>
            <a:ext cx="2048569" cy="160043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dirty="0" smtClean="0">
                <a:latin typeface="Calibri" pitchFamily="34" charset="0"/>
                <a:cs typeface="Calibri" pitchFamily="34" charset="0"/>
              </a:rPr>
              <a:t>Pour les agents, parents d’enfants de moins de 18 ans, la satisfaction est un peu plus élevée, avec moins d’agents déçus. </a:t>
            </a:r>
            <a:endParaRPr lang="fr-FR" sz="1400" dirty="0">
              <a:latin typeface="Calibri" pitchFamily="34" charset="0"/>
              <a:cs typeface="Calibri" pitchFamily="34" charset="0"/>
            </a:endParaRPr>
          </a:p>
          <a:p>
            <a:r>
              <a:rPr lang="fr-FR" sz="1400" dirty="0" smtClean="0">
                <a:latin typeface="Calibri" pitchFamily="34" charset="0"/>
                <a:cs typeface="Calibri" pitchFamily="34" charset="0"/>
              </a:rPr>
              <a:t> </a:t>
            </a:r>
          </a:p>
          <a:p>
            <a:endParaRPr lang="fr-FR" sz="14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A4F7B"/>
                </a:solidFill>
              </a:rPr>
              <a:t>La satisfaction liée aux offres</a:t>
            </a:r>
            <a:endParaRPr lang="fr-FR" dirty="0">
              <a:solidFill>
                <a:srgbClr val="CA4F7B"/>
              </a:solidFill>
            </a:endParaRPr>
          </a:p>
        </p:txBody>
      </p:sp>
      <p:sp>
        <p:nvSpPr>
          <p:cNvPr id="3" name="Espace réservé du contenu 2"/>
          <p:cNvSpPr>
            <a:spLocks noGrp="1"/>
          </p:cNvSpPr>
          <p:nvPr>
            <p:ph sz="quarter" idx="1"/>
          </p:nvPr>
        </p:nvSpPr>
        <p:spPr>
          <a:xfrm>
            <a:off x="251520" y="1556792"/>
            <a:ext cx="3826768" cy="388640"/>
          </a:xfrm>
        </p:spPr>
        <p:txBody>
          <a:bodyPr>
            <a:normAutofit fontScale="92500" lnSpcReduction="10000"/>
          </a:bodyPr>
          <a:lstStyle/>
          <a:p>
            <a:r>
              <a:rPr lang="fr-FR" sz="2200" dirty="0" smtClean="0">
                <a:latin typeface="Calibri" pitchFamily="34" charset="0"/>
                <a:cs typeface="Calibri" pitchFamily="34" charset="0"/>
              </a:rPr>
              <a:t>Les offres Vacances adultes : </a:t>
            </a:r>
          </a:p>
          <a:p>
            <a:endParaRPr lang="fr-FR" dirty="0"/>
          </a:p>
        </p:txBody>
      </p:sp>
      <p:graphicFrame>
        <p:nvGraphicFramePr>
          <p:cNvPr id="4" name="Graphique 3"/>
          <p:cNvGraphicFramePr/>
          <p:nvPr/>
        </p:nvGraphicFramePr>
        <p:xfrm>
          <a:off x="251520" y="1988840"/>
          <a:ext cx="6192688"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7" name="Espace réservé du numéro de diapositive 6"/>
          <p:cNvSpPr>
            <a:spLocks noGrp="1"/>
          </p:cNvSpPr>
          <p:nvPr>
            <p:ph type="sldNum" sz="quarter" idx="15"/>
          </p:nvPr>
        </p:nvSpPr>
        <p:spPr/>
        <p:txBody>
          <a:bodyPr/>
          <a:lstStyle/>
          <a:p>
            <a:fld id="{CEB2740D-B7FF-45A6-AEDD-B771D835C4C6}" type="slidenum">
              <a:rPr lang="fr-FR" smtClean="0"/>
              <a:pPr/>
              <a:t>26</a:t>
            </a:fld>
            <a:endParaRPr lang="fr-FR"/>
          </a:p>
        </p:txBody>
      </p:sp>
      <p:sp>
        <p:nvSpPr>
          <p:cNvPr id="6" name="ZoneTexte 5"/>
          <p:cNvSpPr txBox="1"/>
          <p:nvPr/>
        </p:nvSpPr>
        <p:spPr>
          <a:xfrm>
            <a:off x="251520" y="6207695"/>
            <a:ext cx="1368152" cy="461665"/>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722</a:t>
            </a:r>
          </a:p>
          <a:p>
            <a:r>
              <a:rPr lang="fr-FR" sz="1200" dirty="0" smtClean="0">
                <a:latin typeface="Calibri" pitchFamily="34" charset="0"/>
                <a:cs typeface="Calibri" pitchFamily="34" charset="0"/>
              </a:rPr>
              <a:t>Sans réponse : 67  </a:t>
            </a:r>
            <a:endParaRPr lang="fr-FR" sz="1200" dirty="0">
              <a:latin typeface="Calibri" pitchFamily="34" charset="0"/>
              <a:cs typeface="Calibri" pitchFamily="34" charset="0"/>
            </a:endParaRPr>
          </a:p>
        </p:txBody>
      </p:sp>
      <p:pic>
        <p:nvPicPr>
          <p:cNvPr id="8194" name="Picture 2" descr="C:\Users\vachera\Documents\AGOSPAP\Question satisfaction VA.png"/>
          <p:cNvPicPr>
            <a:picLocks noChangeAspect="1" noChangeArrowheads="1"/>
          </p:cNvPicPr>
          <p:nvPr/>
        </p:nvPicPr>
        <p:blipFill>
          <a:blip r:embed="rId3" cstate="print"/>
          <a:srcRect/>
          <a:stretch>
            <a:fillRect/>
          </a:stretch>
        </p:blipFill>
        <p:spPr bwMode="auto">
          <a:xfrm>
            <a:off x="270570" y="2013223"/>
            <a:ext cx="4457700" cy="228600"/>
          </a:xfrm>
          <a:prstGeom prst="rect">
            <a:avLst/>
          </a:prstGeom>
          <a:noFill/>
        </p:spPr>
      </p:pic>
      <p:sp>
        <p:nvSpPr>
          <p:cNvPr id="8" name="Rectangle 7"/>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9" name="Image 1"/>
          <p:cNvPicPr>
            <a:picLocks/>
          </p:cNvPicPr>
          <p:nvPr/>
        </p:nvPicPr>
        <p:blipFill>
          <a:blip r:embed="rId4"/>
          <a:srcRect l="2087" b="3978"/>
          <a:stretch>
            <a:fillRect/>
          </a:stretch>
        </p:blipFill>
        <p:spPr bwMode="auto">
          <a:xfrm>
            <a:off x="7500938" y="6286500"/>
            <a:ext cx="1071562" cy="500063"/>
          </a:xfrm>
          <a:prstGeom prst="rect">
            <a:avLst/>
          </a:prstGeom>
          <a:noFill/>
          <a:ln w="9525">
            <a:noFill/>
            <a:miter lim="800000"/>
            <a:headEnd/>
            <a:tailEnd/>
          </a:ln>
        </p:spPr>
      </p:pic>
      <p:sp>
        <p:nvSpPr>
          <p:cNvPr id="10" name="ZoneTexte 9"/>
          <p:cNvSpPr txBox="1"/>
          <p:nvPr/>
        </p:nvSpPr>
        <p:spPr>
          <a:xfrm>
            <a:off x="6516216" y="1978382"/>
            <a:ext cx="2160240" cy="28931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dirty="0">
                <a:latin typeface="Calibri" pitchFamily="34" charset="0"/>
                <a:cs typeface="Calibri" pitchFamily="34" charset="0"/>
              </a:rPr>
              <a:t>L</a:t>
            </a:r>
            <a:r>
              <a:rPr lang="fr-FR" sz="1400" dirty="0" smtClean="0">
                <a:latin typeface="Calibri" pitchFamily="34" charset="0"/>
                <a:cs typeface="Calibri" pitchFamily="34" charset="0"/>
              </a:rPr>
              <a:t>es offres vacances adultes qui induisent moins de satisfaction, de fortes attentes d’amélioration et le plus de déception. </a:t>
            </a:r>
          </a:p>
          <a:p>
            <a:endParaRPr lang="fr-FR" sz="1400" dirty="0">
              <a:latin typeface="Calibri" pitchFamily="34" charset="0"/>
              <a:cs typeface="Calibri" pitchFamily="34" charset="0"/>
            </a:endParaRPr>
          </a:p>
          <a:p>
            <a:r>
              <a:rPr lang="fr-FR" sz="1400" dirty="0" smtClean="0">
                <a:latin typeface="Calibri" pitchFamily="34" charset="0"/>
                <a:cs typeface="Calibri" pitchFamily="34" charset="0"/>
              </a:rPr>
              <a:t>Directement concernés par les Vacances adultes, les agents se montrent de fait plus critiques quant à ces offres. </a:t>
            </a:r>
            <a:endParaRPr lang="fr-FR" sz="1400" dirty="0">
              <a:latin typeface="Calibri" pitchFamily="34" charset="0"/>
              <a:cs typeface="Calibri" pitchFamily="34" charset="0"/>
            </a:endParaRPr>
          </a:p>
          <a:p>
            <a:r>
              <a:rPr lang="fr-FR" sz="1400" dirty="0" smtClean="0">
                <a:latin typeface="Calibri" pitchFamily="34" charset="0"/>
                <a:cs typeface="Calibri" pitchFamily="34" charset="0"/>
              </a:rPr>
              <a:t> </a:t>
            </a:r>
          </a:p>
          <a:p>
            <a:endParaRPr lang="fr-FR" sz="14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A4F7B"/>
                </a:solidFill>
              </a:rPr>
              <a:t>La satisfaction liée aux offres</a:t>
            </a:r>
            <a:endParaRPr lang="fr-FR" dirty="0">
              <a:solidFill>
                <a:srgbClr val="CA4F7B"/>
              </a:solidFill>
            </a:endParaRPr>
          </a:p>
        </p:txBody>
      </p:sp>
      <p:sp>
        <p:nvSpPr>
          <p:cNvPr id="3" name="Espace réservé du contenu 2"/>
          <p:cNvSpPr>
            <a:spLocks noGrp="1"/>
          </p:cNvSpPr>
          <p:nvPr>
            <p:ph sz="quarter" idx="1"/>
          </p:nvPr>
        </p:nvSpPr>
        <p:spPr>
          <a:xfrm>
            <a:off x="251520" y="1600200"/>
            <a:ext cx="4186808" cy="532656"/>
          </a:xfrm>
        </p:spPr>
        <p:txBody>
          <a:bodyPr>
            <a:normAutofit/>
          </a:bodyPr>
          <a:lstStyle/>
          <a:p>
            <a:r>
              <a:rPr lang="fr-FR" sz="2000" dirty="0" smtClean="0">
                <a:latin typeface="Calibri" pitchFamily="34" charset="0"/>
                <a:cs typeface="Calibri" pitchFamily="34" charset="0"/>
              </a:rPr>
              <a:t>Les offres Vacances en Direct :</a:t>
            </a:r>
          </a:p>
          <a:p>
            <a:endParaRPr lang="fr-FR" dirty="0"/>
          </a:p>
        </p:txBody>
      </p:sp>
      <p:graphicFrame>
        <p:nvGraphicFramePr>
          <p:cNvPr id="4" name="Graphique 3"/>
          <p:cNvGraphicFramePr/>
          <p:nvPr/>
        </p:nvGraphicFramePr>
        <p:xfrm>
          <a:off x="251520" y="2060848"/>
          <a:ext cx="6192688"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7" name="Espace réservé du numéro de diapositive 6"/>
          <p:cNvSpPr>
            <a:spLocks noGrp="1"/>
          </p:cNvSpPr>
          <p:nvPr>
            <p:ph type="sldNum" sz="quarter" idx="15"/>
          </p:nvPr>
        </p:nvSpPr>
        <p:spPr/>
        <p:txBody>
          <a:bodyPr/>
          <a:lstStyle/>
          <a:p>
            <a:fld id="{CEB2740D-B7FF-45A6-AEDD-B771D835C4C6}" type="slidenum">
              <a:rPr lang="fr-FR" smtClean="0"/>
              <a:pPr/>
              <a:t>27</a:t>
            </a:fld>
            <a:endParaRPr lang="fr-FR"/>
          </a:p>
        </p:txBody>
      </p:sp>
      <p:sp>
        <p:nvSpPr>
          <p:cNvPr id="8" name="ZoneTexte 7"/>
          <p:cNvSpPr txBox="1"/>
          <p:nvPr/>
        </p:nvSpPr>
        <p:spPr>
          <a:xfrm>
            <a:off x="251520" y="6207695"/>
            <a:ext cx="1368152" cy="461665"/>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454</a:t>
            </a:r>
          </a:p>
          <a:p>
            <a:r>
              <a:rPr lang="fr-FR" sz="1200" dirty="0" smtClean="0">
                <a:latin typeface="Calibri" pitchFamily="34" charset="0"/>
                <a:cs typeface="Calibri" pitchFamily="34" charset="0"/>
              </a:rPr>
              <a:t>Sans réponse : 27  </a:t>
            </a:r>
            <a:endParaRPr lang="fr-FR" sz="1200" dirty="0">
              <a:latin typeface="Calibri" pitchFamily="34" charset="0"/>
              <a:cs typeface="Calibri" pitchFamily="34" charset="0"/>
            </a:endParaRPr>
          </a:p>
        </p:txBody>
      </p:sp>
      <p:pic>
        <p:nvPicPr>
          <p:cNvPr id="9218" name="Picture 2" descr="C:\Users\vachera\Documents\AGOSPAP\Question satisfaction VD.png"/>
          <p:cNvPicPr>
            <a:picLocks noChangeAspect="1" noChangeArrowheads="1"/>
          </p:cNvPicPr>
          <p:nvPr/>
        </p:nvPicPr>
        <p:blipFill>
          <a:blip r:embed="rId3" cstate="print"/>
          <a:srcRect/>
          <a:stretch>
            <a:fillRect/>
          </a:stretch>
        </p:blipFill>
        <p:spPr bwMode="auto">
          <a:xfrm>
            <a:off x="277044" y="2085231"/>
            <a:ext cx="4581526" cy="238125"/>
          </a:xfrm>
          <a:prstGeom prst="rect">
            <a:avLst/>
          </a:prstGeom>
          <a:noFill/>
        </p:spPr>
      </p:pic>
      <p:sp>
        <p:nvSpPr>
          <p:cNvPr id="9" name="Rectangle 8"/>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0" name="Image 1"/>
          <p:cNvPicPr>
            <a:picLocks/>
          </p:cNvPicPr>
          <p:nvPr/>
        </p:nvPicPr>
        <p:blipFill>
          <a:blip r:embed="rId4"/>
          <a:srcRect l="2087" b="3978"/>
          <a:stretch>
            <a:fillRect/>
          </a:stretch>
        </p:blipFill>
        <p:spPr bwMode="auto">
          <a:xfrm>
            <a:off x="7500938" y="6286500"/>
            <a:ext cx="1071562" cy="500063"/>
          </a:xfrm>
          <a:prstGeom prst="rect">
            <a:avLst/>
          </a:prstGeom>
          <a:noFill/>
          <a:ln w="9525">
            <a:noFill/>
            <a:miter lim="800000"/>
            <a:headEnd/>
            <a:tailEnd/>
          </a:ln>
        </p:spPr>
      </p:pic>
      <p:sp>
        <p:nvSpPr>
          <p:cNvPr id="11" name="ZoneTexte 10"/>
          <p:cNvSpPr txBox="1"/>
          <p:nvPr/>
        </p:nvSpPr>
        <p:spPr>
          <a:xfrm>
            <a:off x="6588224" y="1978382"/>
            <a:ext cx="2088232" cy="181588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dirty="0" smtClean="0">
                <a:latin typeface="Calibri" pitchFamily="34" charset="0"/>
                <a:cs typeface="Calibri" pitchFamily="34" charset="0"/>
              </a:rPr>
              <a:t>Les offres Vacances en direct sont celles qui correspondent le moins aux attentes des agents qui y ont recours.</a:t>
            </a:r>
          </a:p>
          <a:p>
            <a:endParaRPr lang="fr-FR" sz="1400" dirty="0">
              <a:latin typeface="Calibri" pitchFamily="34" charset="0"/>
              <a:cs typeface="Calibri" pitchFamily="34" charset="0"/>
            </a:endParaRPr>
          </a:p>
          <a:p>
            <a:r>
              <a:rPr lang="fr-FR" sz="1400" dirty="0" smtClean="0">
                <a:latin typeface="Calibri" pitchFamily="34" charset="0"/>
                <a:cs typeface="Calibri" pitchFamily="34" charset="0"/>
              </a:rPr>
              <a:t> </a:t>
            </a:r>
          </a:p>
          <a:p>
            <a:endParaRPr lang="fr-FR" sz="14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A4F7B"/>
                </a:solidFill>
              </a:rPr>
              <a:t>La probabilité d’utiliser à nouveau les offres</a:t>
            </a:r>
            <a:endParaRPr lang="fr-FR" dirty="0"/>
          </a:p>
        </p:txBody>
      </p:sp>
      <p:sp>
        <p:nvSpPr>
          <p:cNvPr id="8" name="Espace réservé du numéro de diapositive 7"/>
          <p:cNvSpPr>
            <a:spLocks noGrp="1"/>
          </p:cNvSpPr>
          <p:nvPr>
            <p:ph type="sldNum" sz="quarter" idx="15"/>
          </p:nvPr>
        </p:nvSpPr>
        <p:spPr/>
        <p:txBody>
          <a:bodyPr/>
          <a:lstStyle/>
          <a:p>
            <a:fld id="{CEB2740D-B7FF-45A6-AEDD-B771D835C4C6}" type="slidenum">
              <a:rPr lang="fr-FR" smtClean="0"/>
              <a:pPr/>
              <a:t>28</a:t>
            </a:fld>
            <a:endParaRPr lang="fr-FR"/>
          </a:p>
        </p:txBody>
      </p:sp>
      <p:sp>
        <p:nvSpPr>
          <p:cNvPr id="9" name="ZoneTexte 8"/>
          <p:cNvSpPr txBox="1"/>
          <p:nvPr/>
        </p:nvSpPr>
        <p:spPr>
          <a:xfrm>
            <a:off x="251520" y="1628800"/>
            <a:ext cx="7106562" cy="27699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1200" dirty="0" smtClean="0">
                <a:latin typeface="Calibri" pitchFamily="34" charset="0"/>
                <a:cs typeface="Calibri" pitchFamily="34" charset="0"/>
              </a:rPr>
              <a:t>Ci-dessous la part des répondants ayant indiqué qu’ils utiliseront probablement à nouveau l’offre en question.</a:t>
            </a:r>
          </a:p>
        </p:txBody>
      </p:sp>
      <p:sp>
        <p:nvSpPr>
          <p:cNvPr id="10" name="ZoneTexte 9"/>
          <p:cNvSpPr txBox="1"/>
          <p:nvPr/>
        </p:nvSpPr>
        <p:spPr>
          <a:xfrm>
            <a:off x="5862017" y="2348880"/>
            <a:ext cx="2664296" cy="181588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dirty="0" smtClean="0">
                <a:latin typeface="Calibri" pitchFamily="34" charset="0"/>
                <a:cs typeface="Calibri" pitchFamily="34" charset="0"/>
              </a:rPr>
              <a:t>De fait, les agents se déclarent des probabilités élevées d’utiliser à nouveau les offres de l’AGOSPAP.</a:t>
            </a:r>
          </a:p>
          <a:p>
            <a:endParaRPr lang="fr-FR" sz="1400" dirty="0">
              <a:latin typeface="Calibri" pitchFamily="34" charset="0"/>
              <a:cs typeface="Calibri" pitchFamily="34" charset="0"/>
            </a:endParaRPr>
          </a:p>
          <a:p>
            <a:r>
              <a:rPr lang="fr-FR" sz="1400" dirty="0" smtClean="0">
                <a:latin typeface="Calibri" pitchFamily="34" charset="0"/>
                <a:cs typeface="Calibri" pitchFamily="34" charset="0"/>
              </a:rPr>
              <a:t>Ce sont les agents de catégorie A qui envisagent le plus de réutiliser l’offre Loisirs. </a:t>
            </a:r>
            <a:endParaRPr lang="fr-FR" sz="1400" dirty="0">
              <a:latin typeface="Calibri" pitchFamily="34" charset="0"/>
              <a:cs typeface="Calibri" pitchFamily="34" charset="0"/>
            </a:endParaRPr>
          </a:p>
        </p:txBody>
      </p:sp>
      <p:graphicFrame>
        <p:nvGraphicFramePr>
          <p:cNvPr id="12" name="Espace réservé du contenu 3"/>
          <p:cNvGraphicFramePr>
            <a:graphicFrameLocks/>
          </p:cNvGraphicFramePr>
          <p:nvPr/>
        </p:nvGraphicFramePr>
        <p:xfrm>
          <a:off x="251520" y="2132856"/>
          <a:ext cx="5472608" cy="4464496"/>
        </p:xfrm>
        <a:graphic>
          <a:graphicData uri="http://schemas.openxmlformats.org/drawingml/2006/chart">
            <c:chart xmlns:c="http://schemas.openxmlformats.org/drawingml/2006/chart" xmlns:r="http://schemas.openxmlformats.org/officeDocument/2006/relationships" r:id="rId2"/>
          </a:graphicData>
        </a:graphic>
      </p:graphicFrame>
      <p:sp>
        <p:nvSpPr>
          <p:cNvPr id="13" name="ZoneTexte 1"/>
          <p:cNvSpPr txBox="1"/>
          <p:nvPr/>
        </p:nvSpPr>
        <p:spPr>
          <a:xfrm>
            <a:off x="2195736" y="5286350"/>
            <a:ext cx="792088" cy="2880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000" dirty="0" smtClean="0">
                <a:latin typeface="Calibri" pitchFamily="34" charset="0"/>
                <a:cs typeface="Calibri" pitchFamily="34" charset="0"/>
              </a:rPr>
              <a:t>Base : 260</a:t>
            </a:r>
            <a:endParaRPr lang="fr-FR" sz="1000" dirty="0">
              <a:latin typeface="Calibri" pitchFamily="34" charset="0"/>
              <a:cs typeface="Calibri" pitchFamily="34" charset="0"/>
            </a:endParaRPr>
          </a:p>
        </p:txBody>
      </p:sp>
      <p:sp>
        <p:nvSpPr>
          <p:cNvPr id="14" name="ZoneTexte 1"/>
          <p:cNvSpPr txBox="1"/>
          <p:nvPr/>
        </p:nvSpPr>
        <p:spPr>
          <a:xfrm>
            <a:off x="3203848" y="5282158"/>
            <a:ext cx="792088" cy="2880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000" dirty="0" smtClean="0">
                <a:latin typeface="Calibri" pitchFamily="34" charset="0"/>
                <a:cs typeface="Calibri" pitchFamily="34" charset="0"/>
              </a:rPr>
              <a:t>Base : 620</a:t>
            </a:r>
            <a:endParaRPr lang="fr-FR" sz="1000" dirty="0">
              <a:latin typeface="Calibri" pitchFamily="34" charset="0"/>
              <a:cs typeface="Calibri" pitchFamily="34" charset="0"/>
            </a:endParaRPr>
          </a:p>
        </p:txBody>
      </p:sp>
      <p:sp>
        <p:nvSpPr>
          <p:cNvPr id="15" name="ZoneTexte 1"/>
          <p:cNvSpPr txBox="1"/>
          <p:nvPr/>
        </p:nvSpPr>
        <p:spPr>
          <a:xfrm>
            <a:off x="4278635" y="5282158"/>
            <a:ext cx="792088" cy="2880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000" dirty="0" smtClean="0">
                <a:latin typeface="Calibri" pitchFamily="34" charset="0"/>
                <a:cs typeface="Calibri" pitchFamily="34" charset="0"/>
              </a:rPr>
              <a:t>Base : 385</a:t>
            </a:r>
            <a:endParaRPr lang="fr-FR" sz="1000" dirty="0">
              <a:latin typeface="Calibri" pitchFamily="34" charset="0"/>
              <a:cs typeface="Calibri" pitchFamily="34" charset="0"/>
            </a:endParaRPr>
          </a:p>
        </p:txBody>
      </p:sp>
      <p:sp>
        <p:nvSpPr>
          <p:cNvPr id="11" name="Rectangle 10"/>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6"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139136" cy="922114"/>
          </a:xfrm>
        </p:spPr>
        <p:txBody>
          <a:bodyPr/>
          <a:lstStyle/>
          <a:p>
            <a:r>
              <a:rPr lang="fr-FR" dirty="0" smtClean="0">
                <a:solidFill>
                  <a:srgbClr val="CA4F7B"/>
                </a:solidFill>
              </a:rPr>
              <a:t>Un probable abandon des offres</a:t>
            </a:r>
            <a:endParaRPr lang="fr-FR" dirty="0"/>
          </a:p>
        </p:txBody>
      </p:sp>
      <p:sp>
        <p:nvSpPr>
          <p:cNvPr id="9" name="Espace réservé du numéro de diapositive 8"/>
          <p:cNvSpPr>
            <a:spLocks noGrp="1"/>
          </p:cNvSpPr>
          <p:nvPr>
            <p:ph type="sldNum" sz="quarter" idx="15"/>
          </p:nvPr>
        </p:nvSpPr>
        <p:spPr/>
        <p:txBody>
          <a:bodyPr/>
          <a:lstStyle/>
          <a:p>
            <a:fld id="{CEB2740D-B7FF-45A6-AEDD-B771D835C4C6}" type="slidenum">
              <a:rPr lang="fr-FR" smtClean="0"/>
              <a:pPr/>
              <a:t>29</a:t>
            </a:fld>
            <a:endParaRPr lang="fr-FR"/>
          </a:p>
        </p:txBody>
      </p:sp>
      <p:sp>
        <p:nvSpPr>
          <p:cNvPr id="11" name="ZoneTexte 10"/>
          <p:cNvSpPr txBox="1"/>
          <p:nvPr/>
        </p:nvSpPr>
        <p:spPr>
          <a:xfrm>
            <a:off x="5868144" y="3429000"/>
            <a:ext cx="2664296" cy="107721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600" dirty="0" smtClean="0">
                <a:latin typeface="Calibri" pitchFamily="34" charset="0"/>
                <a:cs typeface="Calibri" pitchFamily="34" charset="0"/>
              </a:rPr>
              <a:t>6,2% de ceux qui ont utilisé Vacances Juniors pensent ne plus faire appel à cette prestation.</a:t>
            </a:r>
            <a:endParaRPr lang="fr-FR" sz="1600" dirty="0">
              <a:latin typeface="Calibri" pitchFamily="34" charset="0"/>
              <a:cs typeface="Calibri" pitchFamily="34" charset="0"/>
            </a:endParaRPr>
          </a:p>
        </p:txBody>
      </p:sp>
      <p:sp>
        <p:nvSpPr>
          <p:cNvPr id="12" name="ZoneTexte 11"/>
          <p:cNvSpPr txBox="1"/>
          <p:nvPr/>
        </p:nvSpPr>
        <p:spPr>
          <a:xfrm>
            <a:off x="251520" y="1700808"/>
            <a:ext cx="7035124" cy="27699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1200" dirty="0" smtClean="0">
                <a:latin typeface="Calibri" pitchFamily="34" charset="0"/>
                <a:cs typeface="Calibri" pitchFamily="34" charset="0"/>
              </a:rPr>
              <a:t>Ci-dessous, la part des répondants ayant indiqué qu’ils n’utiliseront probablement plus l’offre en question.</a:t>
            </a:r>
          </a:p>
        </p:txBody>
      </p:sp>
      <p:graphicFrame>
        <p:nvGraphicFramePr>
          <p:cNvPr id="10" name="Espace réservé du contenu 3"/>
          <p:cNvGraphicFramePr>
            <a:graphicFrameLocks noGrp="1"/>
          </p:cNvGraphicFramePr>
          <p:nvPr>
            <p:ph sz="quarter" idx="1"/>
          </p:nvPr>
        </p:nvGraphicFramePr>
        <p:xfrm>
          <a:off x="251520" y="2348880"/>
          <a:ext cx="5050904" cy="3989040"/>
        </p:xfrm>
        <a:graphic>
          <a:graphicData uri="http://schemas.openxmlformats.org/drawingml/2006/chart">
            <c:chart xmlns:c="http://schemas.openxmlformats.org/drawingml/2006/chart" xmlns:r="http://schemas.openxmlformats.org/officeDocument/2006/relationships" r:id="rId2"/>
          </a:graphicData>
        </a:graphic>
      </p:graphicFrame>
      <p:sp>
        <p:nvSpPr>
          <p:cNvPr id="13" name="ZoneTexte 12"/>
          <p:cNvSpPr txBox="1"/>
          <p:nvPr/>
        </p:nvSpPr>
        <p:spPr>
          <a:xfrm>
            <a:off x="947217" y="5132809"/>
            <a:ext cx="1080120" cy="246221"/>
          </a:xfrm>
          <a:prstGeom prst="rect">
            <a:avLst/>
          </a:prstGeom>
          <a:noFill/>
        </p:spPr>
        <p:txBody>
          <a:bodyPr wrap="square" rtlCol="0">
            <a:spAutoFit/>
          </a:bodyPr>
          <a:lstStyle/>
          <a:p>
            <a:r>
              <a:rPr lang="fr-FR" sz="1000" dirty="0" smtClean="0">
                <a:latin typeface="Calibri" pitchFamily="34" charset="0"/>
                <a:cs typeface="Calibri" pitchFamily="34" charset="0"/>
              </a:rPr>
              <a:t>Base : 385</a:t>
            </a:r>
            <a:endParaRPr lang="fr-FR" sz="1000" dirty="0">
              <a:latin typeface="Calibri" pitchFamily="34" charset="0"/>
              <a:cs typeface="Calibri" pitchFamily="34" charset="0"/>
            </a:endParaRPr>
          </a:p>
        </p:txBody>
      </p:sp>
      <p:sp>
        <p:nvSpPr>
          <p:cNvPr id="15" name="ZoneTexte 7"/>
          <p:cNvSpPr txBox="1"/>
          <p:nvPr/>
        </p:nvSpPr>
        <p:spPr>
          <a:xfrm>
            <a:off x="2771800" y="5157192"/>
            <a:ext cx="1080120" cy="24622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000" dirty="0" smtClean="0">
                <a:latin typeface="Calibri" pitchFamily="34" charset="0"/>
                <a:cs typeface="Calibri" pitchFamily="34" charset="0"/>
              </a:rPr>
              <a:t>Base : 260</a:t>
            </a:r>
            <a:endParaRPr lang="fr-FR" sz="1000" dirty="0">
              <a:latin typeface="Calibri" pitchFamily="34" charset="0"/>
              <a:cs typeface="Calibri" pitchFamily="34" charset="0"/>
            </a:endParaRPr>
          </a:p>
        </p:txBody>
      </p:sp>
      <p:sp>
        <p:nvSpPr>
          <p:cNvPr id="16" name="ZoneTexte 7"/>
          <p:cNvSpPr txBox="1"/>
          <p:nvPr/>
        </p:nvSpPr>
        <p:spPr>
          <a:xfrm>
            <a:off x="3707904" y="5157192"/>
            <a:ext cx="1080120" cy="24622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000" dirty="0" smtClean="0">
                <a:latin typeface="Calibri" pitchFamily="34" charset="0"/>
                <a:cs typeface="Calibri" pitchFamily="34" charset="0"/>
              </a:rPr>
              <a:t>Base : 2090</a:t>
            </a:r>
            <a:endParaRPr lang="fr-FR" sz="1000" dirty="0">
              <a:latin typeface="Calibri" pitchFamily="34" charset="0"/>
              <a:cs typeface="Calibri" pitchFamily="34" charset="0"/>
            </a:endParaRPr>
          </a:p>
        </p:txBody>
      </p:sp>
      <p:sp>
        <p:nvSpPr>
          <p:cNvPr id="14" name="Rectangle 13"/>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7"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211144" cy="922114"/>
          </a:xfrm>
        </p:spPr>
        <p:txBody>
          <a:bodyPr/>
          <a:lstStyle/>
          <a:p>
            <a:r>
              <a:rPr lang="fr-FR" dirty="0" smtClean="0">
                <a:solidFill>
                  <a:srgbClr val="CA4F7B"/>
                </a:solidFill>
              </a:rPr>
              <a:t>Sommaire</a:t>
            </a:r>
            <a:endParaRPr lang="fr-FR" dirty="0"/>
          </a:p>
        </p:txBody>
      </p:sp>
      <p:sp>
        <p:nvSpPr>
          <p:cNvPr id="4" name="Espace réservé du numéro de diapositive 3"/>
          <p:cNvSpPr>
            <a:spLocks noGrp="1"/>
          </p:cNvSpPr>
          <p:nvPr>
            <p:ph type="sldNum" sz="quarter" idx="15"/>
          </p:nvPr>
        </p:nvSpPr>
        <p:spPr/>
        <p:txBody>
          <a:bodyPr/>
          <a:lstStyle/>
          <a:p>
            <a:fld id="{CEB2740D-B7FF-45A6-AEDD-B771D835C4C6}" type="slidenum">
              <a:rPr lang="fr-FR" smtClean="0"/>
              <a:pPr/>
              <a:t>3</a:t>
            </a:fld>
            <a:endParaRPr lang="fr-FR"/>
          </a:p>
        </p:txBody>
      </p:sp>
      <p:sp>
        <p:nvSpPr>
          <p:cNvPr id="6" name="Espace réservé du contenu 5"/>
          <p:cNvSpPr>
            <a:spLocks noGrp="1"/>
          </p:cNvSpPr>
          <p:nvPr>
            <p:ph sz="quarter" idx="1"/>
          </p:nvPr>
        </p:nvSpPr>
        <p:spPr>
          <a:xfrm>
            <a:off x="107504" y="1340768"/>
            <a:ext cx="7632848" cy="5256584"/>
          </a:xfrm>
        </p:spPr>
        <p:txBody>
          <a:bodyPr>
            <a:noAutofit/>
          </a:bodyPr>
          <a:lstStyle/>
          <a:p>
            <a:r>
              <a:rPr lang="fr-FR" sz="1300" dirty="0" smtClean="0">
                <a:solidFill>
                  <a:srgbClr val="CA4F7B"/>
                </a:solidFill>
                <a:latin typeface="Calibri" pitchFamily="34" charset="0"/>
                <a:cs typeface="Calibri" pitchFamily="34" charset="0"/>
              </a:rPr>
              <a:t>La satisfaction liée aux offres					</a:t>
            </a:r>
            <a:r>
              <a:rPr lang="fr-FR" sz="1300" dirty="0" smtClean="0">
                <a:solidFill>
                  <a:srgbClr val="CA4F7B"/>
                </a:solidFill>
                <a:latin typeface="Calibri" pitchFamily="34" charset="0"/>
                <a:cs typeface="Calibri" pitchFamily="34" charset="0"/>
              </a:rPr>
              <a:t>p.23-27</a:t>
            </a:r>
            <a:endParaRPr lang="fr-FR" sz="1300" dirty="0" smtClean="0">
              <a:solidFill>
                <a:srgbClr val="CA4F7B"/>
              </a:solidFill>
              <a:latin typeface="Calibri" pitchFamily="34" charset="0"/>
              <a:cs typeface="Calibri" pitchFamily="34" charset="0"/>
            </a:endParaRPr>
          </a:p>
          <a:p>
            <a:r>
              <a:rPr lang="fr-FR" sz="1300" dirty="0" smtClean="0">
                <a:solidFill>
                  <a:srgbClr val="CA4F7B"/>
                </a:solidFill>
                <a:latin typeface="Calibri" pitchFamily="34" charset="0"/>
                <a:cs typeface="Calibri" pitchFamily="34" charset="0"/>
              </a:rPr>
              <a:t>La probabilité d’utiliser à nouveau les offres				</a:t>
            </a:r>
            <a:r>
              <a:rPr lang="fr-FR" sz="1300" dirty="0" smtClean="0">
                <a:solidFill>
                  <a:srgbClr val="CA4F7B"/>
                </a:solidFill>
                <a:latin typeface="Calibri" pitchFamily="34" charset="0"/>
                <a:cs typeface="Calibri" pitchFamily="34" charset="0"/>
              </a:rPr>
              <a:t>p.28</a:t>
            </a:r>
            <a:endParaRPr lang="fr-FR" sz="1300" dirty="0" smtClean="0">
              <a:latin typeface="Calibri" pitchFamily="34" charset="0"/>
              <a:cs typeface="Calibri" pitchFamily="34" charset="0"/>
            </a:endParaRPr>
          </a:p>
          <a:p>
            <a:r>
              <a:rPr lang="fr-FR" sz="1300" dirty="0" smtClean="0">
                <a:solidFill>
                  <a:srgbClr val="CA4F7B"/>
                </a:solidFill>
                <a:latin typeface="Calibri" pitchFamily="34" charset="0"/>
                <a:cs typeface="Calibri" pitchFamily="34" charset="0"/>
              </a:rPr>
              <a:t>Un probable abandon des offres					</a:t>
            </a:r>
            <a:r>
              <a:rPr lang="fr-FR" sz="1300" dirty="0" smtClean="0">
                <a:solidFill>
                  <a:srgbClr val="CA4F7B"/>
                </a:solidFill>
                <a:latin typeface="Calibri" pitchFamily="34" charset="0"/>
                <a:cs typeface="Calibri" pitchFamily="34" charset="0"/>
              </a:rPr>
              <a:t>p.29</a:t>
            </a:r>
            <a:endParaRPr lang="fr-FR" sz="1300" dirty="0" smtClean="0">
              <a:latin typeface="Calibri" pitchFamily="34" charset="0"/>
              <a:cs typeface="Calibri" pitchFamily="34" charset="0"/>
            </a:endParaRPr>
          </a:p>
          <a:p>
            <a:r>
              <a:rPr lang="fr-FR" sz="1300" dirty="0" smtClean="0">
                <a:solidFill>
                  <a:srgbClr val="CA4F7B"/>
                </a:solidFill>
                <a:latin typeface="Calibri" pitchFamily="34" charset="0"/>
                <a:cs typeface="Calibri" pitchFamily="34" charset="0"/>
              </a:rPr>
              <a:t>Indécision sur la réutilisation des offres				</a:t>
            </a:r>
            <a:r>
              <a:rPr lang="fr-FR" sz="1300" dirty="0" smtClean="0">
                <a:solidFill>
                  <a:srgbClr val="CA4F7B"/>
                </a:solidFill>
                <a:latin typeface="Calibri" pitchFamily="34" charset="0"/>
                <a:cs typeface="Calibri" pitchFamily="34" charset="0"/>
              </a:rPr>
              <a:t>p.30</a:t>
            </a:r>
            <a:endParaRPr lang="fr-FR" sz="1300" dirty="0" smtClean="0">
              <a:latin typeface="Calibri" pitchFamily="34" charset="0"/>
              <a:cs typeface="Calibri" pitchFamily="34" charset="0"/>
            </a:endParaRPr>
          </a:p>
          <a:p>
            <a:r>
              <a:rPr lang="fr-FR" sz="1300" dirty="0" smtClean="0">
                <a:solidFill>
                  <a:srgbClr val="CA4F7B"/>
                </a:solidFill>
                <a:latin typeface="Calibri" pitchFamily="34" charset="0"/>
                <a:cs typeface="Calibri" pitchFamily="34" charset="0"/>
              </a:rPr>
              <a:t>Les raisons de la non utilisation des offres				</a:t>
            </a:r>
            <a:r>
              <a:rPr lang="fr-FR" sz="1300" dirty="0" smtClean="0">
                <a:solidFill>
                  <a:srgbClr val="CA4F7B"/>
                </a:solidFill>
                <a:latin typeface="Calibri" pitchFamily="34" charset="0"/>
                <a:cs typeface="Calibri" pitchFamily="34" charset="0"/>
              </a:rPr>
              <a:t>p.31</a:t>
            </a:r>
            <a:endParaRPr lang="fr-FR" sz="1300" dirty="0" smtClean="0">
              <a:solidFill>
                <a:srgbClr val="CA4F7B"/>
              </a:solidFill>
              <a:latin typeface="Calibri" pitchFamily="34" charset="0"/>
              <a:cs typeface="Calibri" pitchFamily="34" charset="0"/>
            </a:endParaRPr>
          </a:p>
          <a:p>
            <a:r>
              <a:rPr lang="fr-FR" sz="1300" dirty="0" smtClean="0">
                <a:solidFill>
                  <a:srgbClr val="CA4F7B"/>
                </a:solidFill>
                <a:latin typeface="Calibri" pitchFamily="34" charset="0"/>
                <a:cs typeface="Calibri" pitchFamily="34" charset="0"/>
              </a:rPr>
              <a:t>Les raisons de la non utilisation des offres par catégorie d’agents		</a:t>
            </a:r>
            <a:r>
              <a:rPr lang="fr-FR" sz="1300" dirty="0" smtClean="0">
                <a:solidFill>
                  <a:srgbClr val="CA4F7B"/>
                </a:solidFill>
                <a:latin typeface="Calibri" pitchFamily="34" charset="0"/>
                <a:cs typeface="Calibri" pitchFamily="34" charset="0"/>
              </a:rPr>
              <a:t>p.32</a:t>
            </a:r>
            <a:endParaRPr lang="fr-FR" sz="1300" dirty="0" smtClean="0">
              <a:solidFill>
                <a:srgbClr val="CA4F7B"/>
              </a:solidFill>
              <a:latin typeface="Calibri" pitchFamily="34" charset="0"/>
              <a:cs typeface="Calibri" pitchFamily="34" charset="0"/>
            </a:endParaRPr>
          </a:p>
          <a:p>
            <a:r>
              <a:rPr lang="fr-FR" sz="1300" dirty="0" smtClean="0">
                <a:solidFill>
                  <a:srgbClr val="2C9198"/>
                </a:solidFill>
                <a:latin typeface="Calibri" pitchFamily="34" charset="0"/>
                <a:cs typeface="Calibri" pitchFamily="34" charset="0"/>
              </a:rPr>
              <a:t>Test de scénarii d’évolution des offres de l’AGOSPAP			</a:t>
            </a:r>
            <a:r>
              <a:rPr lang="fr-FR" sz="1300" dirty="0" smtClean="0">
                <a:solidFill>
                  <a:srgbClr val="2C9198"/>
                </a:solidFill>
                <a:latin typeface="Calibri" pitchFamily="34" charset="0"/>
                <a:cs typeface="Calibri" pitchFamily="34" charset="0"/>
              </a:rPr>
              <a:t>p.33</a:t>
            </a:r>
            <a:endParaRPr lang="fr-FR" sz="1300" dirty="0" smtClean="0">
              <a:solidFill>
                <a:srgbClr val="2C9198"/>
              </a:solidFill>
              <a:latin typeface="Calibri" pitchFamily="34" charset="0"/>
              <a:cs typeface="Calibri" pitchFamily="34" charset="0"/>
            </a:endParaRPr>
          </a:p>
          <a:p>
            <a:r>
              <a:rPr lang="fr-FR" sz="1300" dirty="0" smtClean="0">
                <a:solidFill>
                  <a:srgbClr val="CA4F7B"/>
                </a:solidFill>
                <a:latin typeface="Calibri" pitchFamily="34" charset="0"/>
                <a:cs typeface="Calibri" pitchFamily="34" charset="0"/>
              </a:rPr>
              <a:t>L’intérêt pour le remplacement du cadeau de Noël par un chèque cadeau		</a:t>
            </a:r>
            <a:r>
              <a:rPr lang="fr-FR" sz="1300" dirty="0" smtClean="0">
                <a:solidFill>
                  <a:srgbClr val="CA4F7B"/>
                </a:solidFill>
                <a:latin typeface="Calibri" pitchFamily="34" charset="0"/>
                <a:cs typeface="Calibri" pitchFamily="34" charset="0"/>
              </a:rPr>
              <a:t>p.34</a:t>
            </a:r>
            <a:endParaRPr lang="fr-FR" sz="1300" dirty="0" smtClean="0">
              <a:solidFill>
                <a:srgbClr val="CA4F7B"/>
              </a:solidFill>
              <a:latin typeface="Calibri" pitchFamily="34" charset="0"/>
              <a:cs typeface="Calibri" pitchFamily="34" charset="0"/>
            </a:endParaRPr>
          </a:p>
          <a:p>
            <a:r>
              <a:rPr lang="fr-FR" sz="1300" dirty="0" smtClean="0">
                <a:solidFill>
                  <a:srgbClr val="CA4F7B"/>
                </a:solidFill>
                <a:latin typeface="Calibri" pitchFamily="34" charset="0"/>
                <a:cs typeface="Calibri" pitchFamily="34" charset="0"/>
              </a:rPr>
              <a:t>L’intérêt pour le coupon sport					</a:t>
            </a:r>
            <a:r>
              <a:rPr lang="fr-FR" sz="1300" dirty="0" smtClean="0">
                <a:solidFill>
                  <a:srgbClr val="CA4F7B"/>
                </a:solidFill>
                <a:latin typeface="Calibri" pitchFamily="34" charset="0"/>
                <a:cs typeface="Calibri" pitchFamily="34" charset="0"/>
              </a:rPr>
              <a:t>p.35</a:t>
            </a:r>
            <a:endParaRPr lang="fr-FR" sz="1300" dirty="0" smtClean="0">
              <a:solidFill>
                <a:srgbClr val="CA4F7B"/>
              </a:solidFill>
              <a:latin typeface="Calibri" pitchFamily="34" charset="0"/>
              <a:cs typeface="Calibri" pitchFamily="34" charset="0"/>
            </a:endParaRPr>
          </a:p>
          <a:p>
            <a:r>
              <a:rPr lang="fr-FR" sz="1300" dirty="0" smtClean="0">
                <a:solidFill>
                  <a:srgbClr val="CA4F7B"/>
                </a:solidFill>
                <a:latin typeface="Calibri" pitchFamily="34" charset="0"/>
                <a:cs typeface="Calibri" pitchFamily="34" charset="0"/>
              </a:rPr>
              <a:t>Évaluation du niveau de satisfaction générale sur les offres de l’AGOSPAP		</a:t>
            </a:r>
            <a:r>
              <a:rPr lang="fr-FR" sz="1300" dirty="0" smtClean="0">
                <a:solidFill>
                  <a:srgbClr val="CA4F7B"/>
                </a:solidFill>
                <a:latin typeface="Calibri" pitchFamily="34" charset="0"/>
                <a:cs typeface="Calibri" pitchFamily="34" charset="0"/>
              </a:rPr>
              <a:t>p.36</a:t>
            </a:r>
            <a:endParaRPr lang="fr-FR" sz="1300" dirty="0" smtClean="0">
              <a:solidFill>
                <a:srgbClr val="CA4F7B"/>
              </a:solidFill>
              <a:latin typeface="Calibri" pitchFamily="34" charset="0"/>
              <a:cs typeface="Calibri" pitchFamily="34" charset="0"/>
            </a:endParaRPr>
          </a:p>
          <a:p>
            <a:r>
              <a:rPr lang="fr-FR" sz="1300" dirty="0" smtClean="0">
                <a:solidFill>
                  <a:srgbClr val="CA4F7B"/>
                </a:solidFill>
                <a:latin typeface="Calibri" pitchFamily="34" charset="0"/>
                <a:cs typeface="Calibri" pitchFamily="34" charset="0"/>
              </a:rPr>
              <a:t>Les difficultés pour bénéficier des offres				</a:t>
            </a:r>
            <a:r>
              <a:rPr lang="fr-FR" sz="1300" dirty="0" smtClean="0">
                <a:solidFill>
                  <a:srgbClr val="CA4F7B"/>
                </a:solidFill>
                <a:latin typeface="Calibri" pitchFamily="34" charset="0"/>
                <a:cs typeface="Calibri" pitchFamily="34" charset="0"/>
              </a:rPr>
              <a:t>p.37</a:t>
            </a:r>
            <a:endParaRPr lang="fr-FR" sz="1300" dirty="0" smtClean="0">
              <a:latin typeface="Calibri" pitchFamily="34" charset="0"/>
              <a:cs typeface="Calibri" pitchFamily="34" charset="0"/>
            </a:endParaRPr>
          </a:p>
          <a:p>
            <a:r>
              <a:rPr lang="fr-FR" sz="1300" dirty="0" smtClean="0">
                <a:solidFill>
                  <a:srgbClr val="CA4F7B"/>
                </a:solidFill>
                <a:latin typeface="Calibri" pitchFamily="34" charset="0"/>
                <a:cs typeface="Calibri" pitchFamily="34" charset="0"/>
              </a:rPr>
              <a:t>Suggestions d’amélioration des agents </a:t>
            </a:r>
            <a:r>
              <a:rPr lang="fr-FR" sz="1300" dirty="0" smtClean="0">
                <a:solidFill>
                  <a:srgbClr val="CA4F7B"/>
                </a:solidFill>
                <a:latin typeface="Calibri" pitchFamily="34" charset="0"/>
                <a:cs typeface="Calibri" pitchFamily="34" charset="0"/>
              </a:rPr>
              <a:t>		</a:t>
            </a:r>
            <a:r>
              <a:rPr lang="fr-FR" sz="1300" dirty="0" smtClean="0">
                <a:solidFill>
                  <a:srgbClr val="CA4F7B"/>
                </a:solidFill>
                <a:latin typeface="Calibri" pitchFamily="34" charset="0"/>
                <a:cs typeface="Calibri" pitchFamily="34" charset="0"/>
              </a:rPr>
              <a:t>		</a:t>
            </a:r>
            <a:r>
              <a:rPr lang="fr-FR" sz="1300" dirty="0" smtClean="0">
                <a:solidFill>
                  <a:srgbClr val="CA4F7B"/>
                </a:solidFill>
                <a:latin typeface="Calibri" pitchFamily="34" charset="0"/>
                <a:cs typeface="Calibri" pitchFamily="34" charset="0"/>
              </a:rPr>
              <a:t>p.38-41</a:t>
            </a:r>
            <a:endParaRPr lang="fr-FR" sz="1300" dirty="0" smtClean="0">
              <a:solidFill>
                <a:srgbClr val="CA4F7B"/>
              </a:solidFill>
              <a:latin typeface="Calibri" pitchFamily="34" charset="0"/>
              <a:cs typeface="Calibri" pitchFamily="34" charset="0"/>
            </a:endParaRPr>
          </a:p>
          <a:p>
            <a:r>
              <a:rPr lang="fr-FR" sz="1300" dirty="0" smtClean="0">
                <a:solidFill>
                  <a:srgbClr val="CA4F7B"/>
                </a:solidFill>
                <a:latin typeface="Calibri" pitchFamily="34" charset="0"/>
                <a:cs typeface="Calibri" pitchFamily="34" charset="0"/>
              </a:rPr>
              <a:t>Bilan							p.42</a:t>
            </a:r>
          </a:p>
          <a:p>
            <a:r>
              <a:rPr lang="fr-FR" sz="1300" dirty="0" smtClean="0">
                <a:solidFill>
                  <a:srgbClr val="CA4F7B"/>
                </a:solidFill>
                <a:latin typeface="Calibri" pitchFamily="34" charset="0"/>
                <a:cs typeface="Calibri" pitchFamily="34" charset="0"/>
              </a:rPr>
              <a:t>Pistes </a:t>
            </a:r>
            <a:r>
              <a:rPr lang="fr-FR" sz="1300" dirty="0" smtClean="0">
                <a:solidFill>
                  <a:srgbClr val="CA4F7B"/>
                </a:solidFill>
                <a:latin typeface="Calibri" pitchFamily="34" charset="0"/>
                <a:cs typeface="Calibri" pitchFamily="34" charset="0"/>
              </a:rPr>
              <a:t>d’amélioration 						</a:t>
            </a:r>
            <a:r>
              <a:rPr lang="fr-FR" sz="1300" dirty="0" smtClean="0">
                <a:solidFill>
                  <a:srgbClr val="CA4F7B"/>
                </a:solidFill>
                <a:latin typeface="Calibri" pitchFamily="34" charset="0"/>
                <a:cs typeface="Calibri" pitchFamily="34" charset="0"/>
              </a:rPr>
              <a:t>p.43</a:t>
            </a:r>
            <a:endParaRPr lang="fr-FR" sz="1300" dirty="0" smtClean="0">
              <a:solidFill>
                <a:srgbClr val="CA4F7B"/>
              </a:solidFill>
              <a:latin typeface="Calibri" pitchFamily="34" charset="0"/>
              <a:cs typeface="Calibri" pitchFamily="34" charset="0"/>
            </a:endParaRPr>
          </a:p>
          <a:p>
            <a:r>
              <a:rPr lang="fr-FR" sz="1300" dirty="0" smtClean="0">
                <a:solidFill>
                  <a:srgbClr val="CA4F7B"/>
                </a:solidFill>
                <a:latin typeface="Calibri" pitchFamily="34" charset="0"/>
                <a:cs typeface="Calibri" pitchFamily="34" charset="0"/>
              </a:rPr>
              <a:t>Annexes							</a:t>
            </a:r>
            <a:r>
              <a:rPr lang="fr-FR" sz="1300" dirty="0" smtClean="0">
                <a:solidFill>
                  <a:srgbClr val="CA4F7B"/>
                </a:solidFill>
                <a:latin typeface="Calibri" pitchFamily="34" charset="0"/>
                <a:cs typeface="Calibri" pitchFamily="34" charset="0"/>
              </a:rPr>
              <a:t>p.44</a:t>
            </a:r>
            <a:endParaRPr lang="fr-FR" sz="1300" dirty="0" smtClean="0">
              <a:solidFill>
                <a:srgbClr val="CA4F7B"/>
              </a:solidFill>
              <a:latin typeface="Calibri" pitchFamily="34" charset="0"/>
              <a:cs typeface="Calibri" pitchFamily="34" charset="0"/>
            </a:endParaRPr>
          </a:p>
          <a:p>
            <a:endParaRPr lang="fr-FR" sz="1200" dirty="0"/>
          </a:p>
        </p:txBody>
      </p:sp>
      <p:sp>
        <p:nvSpPr>
          <p:cNvPr id="5" name="Rectangle 4"/>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7" name="Image 1"/>
          <p:cNvPicPr>
            <a:picLocks/>
          </p:cNvPicPr>
          <p:nvPr/>
        </p:nvPicPr>
        <p:blipFill>
          <a:blip r:embed="rId2"/>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A4F7B"/>
                </a:solidFill>
              </a:rPr>
              <a:t>Indécision sur la réutilisation des offres</a:t>
            </a:r>
            <a:endParaRPr lang="fr-FR" dirty="0"/>
          </a:p>
        </p:txBody>
      </p:sp>
      <p:sp>
        <p:nvSpPr>
          <p:cNvPr id="9" name="Espace réservé du numéro de diapositive 8"/>
          <p:cNvSpPr>
            <a:spLocks noGrp="1"/>
          </p:cNvSpPr>
          <p:nvPr>
            <p:ph type="sldNum" sz="quarter" idx="15"/>
          </p:nvPr>
        </p:nvSpPr>
        <p:spPr/>
        <p:txBody>
          <a:bodyPr/>
          <a:lstStyle/>
          <a:p>
            <a:fld id="{CEB2740D-B7FF-45A6-AEDD-B771D835C4C6}" type="slidenum">
              <a:rPr lang="fr-FR" smtClean="0"/>
              <a:pPr/>
              <a:t>30</a:t>
            </a:fld>
            <a:endParaRPr lang="fr-FR"/>
          </a:p>
        </p:txBody>
      </p:sp>
      <p:sp>
        <p:nvSpPr>
          <p:cNvPr id="7" name="ZoneTexte 6"/>
          <p:cNvSpPr txBox="1"/>
          <p:nvPr/>
        </p:nvSpPr>
        <p:spPr>
          <a:xfrm>
            <a:off x="251520" y="1628800"/>
            <a:ext cx="6677934" cy="27699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1200" dirty="0" smtClean="0">
                <a:latin typeface="Calibri" pitchFamily="34" charset="0"/>
                <a:cs typeface="Calibri" pitchFamily="34" charset="0"/>
              </a:rPr>
              <a:t>Ce graphique indique la part des répondants qui ne savent pas s’ils réutiliseront l’offre en question.</a:t>
            </a:r>
          </a:p>
        </p:txBody>
      </p:sp>
      <p:graphicFrame>
        <p:nvGraphicFramePr>
          <p:cNvPr id="11" name="Espace réservé du contenu 3"/>
          <p:cNvGraphicFramePr>
            <a:graphicFrameLocks noGrp="1"/>
          </p:cNvGraphicFramePr>
          <p:nvPr>
            <p:ph sz="quarter" idx="1"/>
          </p:nvPr>
        </p:nvGraphicFramePr>
        <p:xfrm>
          <a:off x="449790" y="2214554"/>
          <a:ext cx="5050904" cy="3960440"/>
        </p:xfrm>
        <a:graphic>
          <a:graphicData uri="http://schemas.openxmlformats.org/drawingml/2006/chart">
            <c:chart xmlns:c="http://schemas.openxmlformats.org/drawingml/2006/chart" xmlns:r="http://schemas.openxmlformats.org/officeDocument/2006/relationships" r:id="rId2"/>
          </a:graphicData>
        </a:graphic>
      </p:graphicFrame>
      <p:sp>
        <p:nvSpPr>
          <p:cNvPr id="12" name="ZoneTexte 1"/>
          <p:cNvSpPr txBox="1"/>
          <p:nvPr/>
        </p:nvSpPr>
        <p:spPr>
          <a:xfrm>
            <a:off x="4122198" y="4878850"/>
            <a:ext cx="792088" cy="2880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000" dirty="0" smtClean="0">
                <a:latin typeface="Calibri" pitchFamily="34" charset="0"/>
                <a:cs typeface="Calibri" pitchFamily="34" charset="0"/>
              </a:rPr>
              <a:t>Base : 2090</a:t>
            </a:r>
            <a:endParaRPr lang="fr-FR" sz="1000" dirty="0">
              <a:latin typeface="Calibri" pitchFamily="34" charset="0"/>
              <a:cs typeface="Calibri" pitchFamily="34" charset="0"/>
            </a:endParaRPr>
          </a:p>
        </p:txBody>
      </p:sp>
      <p:sp>
        <p:nvSpPr>
          <p:cNvPr id="13" name="ZoneTexte 1"/>
          <p:cNvSpPr txBox="1"/>
          <p:nvPr/>
        </p:nvSpPr>
        <p:spPr>
          <a:xfrm>
            <a:off x="2187507" y="4930667"/>
            <a:ext cx="792088" cy="2880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000" dirty="0" smtClean="0">
                <a:latin typeface="Calibri" pitchFamily="34" charset="0"/>
                <a:cs typeface="Calibri" pitchFamily="34" charset="0"/>
              </a:rPr>
              <a:t>Base : 260</a:t>
            </a:r>
            <a:endParaRPr lang="fr-FR" sz="1000" dirty="0">
              <a:latin typeface="Calibri" pitchFamily="34" charset="0"/>
              <a:cs typeface="Calibri" pitchFamily="34" charset="0"/>
            </a:endParaRPr>
          </a:p>
        </p:txBody>
      </p:sp>
      <p:sp>
        <p:nvSpPr>
          <p:cNvPr id="14" name="ZoneTexte 1"/>
          <p:cNvSpPr txBox="1"/>
          <p:nvPr/>
        </p:nvSpPr>
        <p:spPr>
          <a:xfrm>
            <a:off x="1241878" y="4940192"/>
            <a:ext cx="792088" cy="2880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000" dirty="0" smtClean="0">
                <a:latin typeface="Calibri" pitchFamily="34" charset="0"/>
                <a:cs typeface="Calibri" pitchFamily="34" charset="0"/>
              </a:rPr>
              <a:t>Base : 620</a:t>
            </a:r>
            <a:endParaRPr lang="fr-FR" sz="1000" dirty="0">
              <a:latin typeface="Calibri" pitchFamily="34" charset="0"/>
              <a:cs typeface="Calibri" pitchFamily="34" charset="0"/>
            </a:endParaRPr>
          </a:p>
        </p:txBody>
      </p:sp>
      <p:sp>
        <p:nvSpPr>
          <p:cNvPr id="15" name="ZoneTexte 1"/>
          <p:cNvSpPr txBox="1"/>
          <p:nvPr/>
        </p:nvSpPr>
        <p:spPr>
          <a:xfrm>
            <a:off x="3123611" y="4911617"/>
            <a:ext cx="792088" cy="2880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000" dirty="0" smtClean="0">
                <a:latin typeface="Calibri" pitchFamily="34" charset="0"/>
                <a:cs typeface="Calibri" pitchFamily="34" charset="0"/>
              </a:rPr>
              <a:t>Base : 385</a:t>
            </a:r>
            <a:endParaRPr lang="fr-FR" sz="10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A4F7B"/>
                </a:solidFill>
              </a:rPr>
              <a:t>Les raisons de la non utilisation des offres</a:t>
            </a:r>
            <a:endParaRPr lang="fr-FR" dirty="0">
              <a:solidFill>
                <a:srgbClr val="CA4F7B"/>
              </a:solidFill>
            </a:endParaRPr>
          </a:p>
        </p:txBody>
      </p:sp>
      <p:sp>
        <p:nvSpPr>
          <p:cNvPr id="8" name="Espace réservé du numéro de diapositive 7"/>
          <p:cNvSpPr>
            <a:spLocks noGrp="1"/>
          </p:cNvSpPr>
          <p:nvPr>
            <p:ph type="sldNum" sz="quarter" idx="15"/>
          </p:nvPr>
        </p:nvSpPr>
        <p:spPr/>
        <p:txBody>
          <a:bodyPr/>
          <a:lstStyle/>
          <a:p>
            <a:fld id="{CEB2740D-B7FF-45A6-AEDD-B771D835C4C6}" type="slidenum">
              <a:rPr lang="fr-FR" smtClean="0"/>
              <a:pPr/>
              <a:t>31</a:t>
            </a:fld>
            <a:endParaRPr lang="fr-FR"/>
          </a:p>
        </p:txBody>
      </p:sp>
      <p:sp>
        <p:nvSpPr>
          <p:cNvPr id="9" name="ZoneTexte 8"/>
          <p:cNvSpPr txBox="1"/>
          <p:nvPr/>
        </p:nvSpPr>
        <p:spPr>
          <a:xfrm>
            <a:off x="237703" y="4869160"/>
            <a:ext cx="7286625" cy="156966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600" dirty="0" smtClean="0">
                <a:latin typeface="Calibri" pitchFamily="34" charset="0"/>
                <a:cs typeface="Calibri" pitchFamily="34" charset="0"/>
              </a:rPr>
              <a:t>Parmi les raisons évoquées d’une non utilisation des offres, les agents mettent en avant :</a:t>
            </a:r>
          </a:p>
          <a:p>
            <a:pPr>
              <a:buFontTx/>
              <a:buChar char="-"/>
            </a:pPr>
            <a:r>
              <a:rPr lang="fr-FR" sz="1600" dirty="0" smtClean="0">
                <a:latin typeface="Calibri" pitchFamily="34" charset="0"/>
                <a:cs typeface="Calibri" pitchFamily="34" charset="0"/>
              </a:rPr>
              <a:t> Les prix trop élevés </a:t>
            </a:r>
          </a:p>
          <a:p>
            <a:pPr>
              <a:buFontTx/>
              <a:buChar char="-"/>
            </a:pPr>
            <a:r>
              <a:rPr lang="fr-FR" sz="1600" dirty="0" smtClean="0">
                <a:latin typeface="Calibri" pitchFamily="34" charset="0"/>
                <a:cs typeface="Calibri" pitchFamily="34" charset="0"/>
              </a:rPr>
              <a:t> Les procédures trop complexes </a:t>
            </a:r>
          </a:p>
          <a:p>
            <a:pPr>
              <a:buFontTx/>
              <a:buChar char="-"/>
            </a:pPr>
            <a:r>
              <a:rPr lang="fr-FR" sz="1600" dirty="0" smtClean="0">
                <a:latin typeface="Calibri" pitchFamily="34" charset="0"/>
                <a:cs typeface="Calibri" pitchFamily="34" charset="0"/>
              </a:rPr>
              <a:t> Le contenu même des offres</a:t>
            </a:r>
          </a:p>
          <a:p>
            <a:pPr>
              <a:buFontTx/>
              <a:buChar char="-"/>
            </a:pPr>
            <a:r>
              <a:rPr lang="fr-FR" sz="1600" dirty="0" smtClean="0">
                <a:latin typeface="Calibri" pitchFamily="34" charset="0"/>
                <a:cs typeface="Calibri" pitchFamily="34" charset="0"/>
              </a:rPr>
              <a:t> Leur information </a:t>
            </a:r>
            <a:endParaRPr lang="fr-FR" sz="1600" dirty="0">
              <a:latin typeface="Calibri" pitchFamily="34" charset="0"/>
              <a:cs typeface="Calibri" pitchFamily="34" charset="0"/>
            </a:endParaRPr>
          </a:p>
        </p:txBody>
      </p:sp>
      <p:pic>
        <p:nvPicPr>
          <p:cNvPr id="11267" name="Picture 3"/>
          <p:cNvPicPr>
            <a:picLocks noChangeAspect="1" noChangeArrowheads="1"/>
          </p:cNvPicPr>
          <p:nvPr/>
        </p:nvPicPr>
        <p:blipFill>
          <a:blip r:embed="rId2" cstate="print"/>
          <a:srcRect/>
          <a:stretch>
            <a:fillRect/>
          </a:stretch>
        </p:blipFill>
        <p:spPr bwMode="auto">
          <a:xfrm>
            <a:off x="237703" y="1916832"/>
            <a:ext cx="7286625" cy="2771775"/>
          </a:xfrm>
          <a:prstGeom prst="rect">
            <a:avLst/>
          </a:prstGeom>
          <a:noFill/>
          <a:ln w="9525">
            <a:solidFill>
              <a:schemeClr val="bg1">
                <a:lumMod val="65000"/>
              </a:schemeClr>
            </a:solidFill>
            <a:miter lim="800000"/>
            <a:headEnd/>
            <a:tailEnd/>
          </a:ln>
          <a:effec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A4F7B"/>
                </a:solidFill>
              </a:rPr>
              <a:t>Les raisons de la non utilisation des offres par catégorie d’agents</a:t>
            </a:r>
            <a:endParaRPr lang="fr-FR" dirty="0">
              <a:solidFill>
                <a:srgbClr val="CA4F7B"/>
              </a:solidFill>
            </a:endParaRPr>
          </a:p>
        </p:txBody>
      </p:sp>
      <p:sp>
        <p:nvSpPr>
          <p:cNvPr id="8" name="Espace réservé du numéro de diapositive 7"/>
          <p:cNvSpPr>
            <a:spLocks noGrp="1"/>
          </p:cNvSpPr>
          <p:nvPr>
            <p:ph type="sldNum" sz="quarter" idx="15"/>
          </p:nvPr>
        </p:nvSpPr>
        <p:spPr/>
        <p:txBody>
          <a:bodyPr/>
          <a:lstStyle/>
          <a:p>
            <a:fld id="{CEB2740D-B7FF-45A6-AEDD-B771D835C4C6}" type="slidenum">
              <a:rPr lang="fr-FR" smtClean="0"/>
              <a:pPr/>
              <a:t>32</a:t>
            </a:fld>
            <a:endParaRPr lang="fr-FR"/>
          </a:p>
        </p:txBody>
      </p:sp>
      <p:pic>
        <p:nvPicPr>
          <p:cNvPr id="12294" name="Picture 6" descr="C:\Users\vachera\Documents\AGOSPAP\Légende raisons non recours catégorie agent.png"/>
          <p:cNvPicPr>
            <a:picLocks noChangeAspect="1" noChangeArrowheads="1"/>
          </p:cNvPicPr>
          <p:nvPr/>
        </p:nvPicPr>
        <p:blipFill>
          <a:blip r:embed="rId2" cstate="print"/>
          <a:srcRect/>
          <a:stretch>
            <a:fillRect/>
          </a:stretch>
        </p:blipFill>
        <p:spPr bwMode="auto">
          <a:xfrm>
            <a:off x="6500826" y="2155086"/>
            <a:ext cx="2286000" cy="1600200"/>
          </a:xfrm>
          <a:prstGeom prst="rect">
            <a:avLst/>
          </a:prstGeom>
          <a:noFill/>
          <a:ln>
            <a:solidFill>
              <a:schemeClr val="bg1">
                <a:lumMod val="65000"/>
              </a:schemeClr>
            </a:solidFill>
          </a:ln>
        </p:spPr>
      </p:pic>
      <p:pic>
        <p:nvPicPr>
          <p:cNvPr id="12297" name="Picture 9" descr="C:\Users\vachera\Documents\AGOSPAP\Non recours cat C.png"/>
          <p:cNvPicPr>
            <a:picLocks noChangeAspect="1" noChangeArrowheads="1"/>
          </p:cNvPicPr>
          <p:nvPr/>
        </p:nvPicPr>
        <p:blipFill>
          <a:blip r:embed="rId3" cstate="print"/>
          <a:srcRect l="2222"/>
          <a:stretch>
            <a:fillRect/>
          </a:stretch>
        </p:blipFill>
        <p:spPr bwMode="auto">
          <a:xfrm>
            <a:off x="107503" y="3333577"/>
            <a:ext cx="6335984" cy="470283"/>
          </a:xfrm>
          <a:prstGeom prst="rect">
            <a:avLst/>
          </a:prstGeom>
          <a:noFill/>
        </p:spPr>
      </p:pic>
      <p:pic>
        <p:nvPicPr>
          <p:cNvPr id="12298" name="Picture 10" descr="C:\Users\vachera\Documents\AGOSPAP\Non recours cat C.png"/>
          <p:cNvPicPr>
            <a:picLocks noChangeAspect="1" noChangeArrowheads="1"/>
          </p:cNvPicPr>
          <p:nvPr/>
        </p:nvPicPr>
        <p:blipFill>
          <a:blip r:embed="rId4" cstate="print"/>
          <a:srcRect/>
          <a:stretch>
            <a:fillRect/>
          </a:stretch>
        </p:blipFill>
        <p:spPr bwMode="auto">
          <a:xfrm>
            <a:off x="107503" y="2752176"/>
            <a:ext cx="6336705" cy="469623"/>
          </a:xfrm>
          <a:prstGeom prst="rect">
            <a:avLst/>
          </a:prstGeom>
          <a:noFill/>
        </p:spPr>
      </p:pic>
      <p:sp>
        <p:nvSpPr>
          <p:cNvPr id="26" name="ZoneTexte 25"/>
          <p:cNvSpPr txBox="1"/>
          <p:nvPr/>
        </p:nvSpPr>
        <p:spPr>
          <a:xfrm>
            <a:off x="1214414" y="4143380"/>
            <a:ext cx="6000792" cy="246221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dirty="0" smtClean="0">
                <a:latin typeface="Calibri" pitchFamily="34" charset="0"/>
                <a:cs typeface="Calibri" pitchFamily="34" charset="0"/>
              </a:rPr>
              <a:t>Les </a:t>
            </a:r>
            <a:r>
              <a:rPr lang="fr-FR" sz="1400" b="1" dirty="0" smtClean="0">
                <a:latin typeface="Calibri" pitchFamily="34" charset="0"/>
                <a:cs typeface="Calibri" pitchFamily="34" charset="0"/>
              </a:rPr>
              <a:t>agents des catégories B et C </a:t>
            </a:r>
            <a:r>
              <a:rPr lang="fr-FR" sz="1400" dirty="0" smtClean="0">
                <a:latin typeface="Calibri" pitchFamily="34" charset="0"/>
                <a:cs typeface="Calibri" pitchFamily="34" charset="0"/>
              </a:rPr>
              <a:t>s’accordent sur les raisons expliquant leur non utilisation des offres, les trois premières étant </a:t>
            </a:r>
            <a:r>
              <a:rPr lang="fr-FR" sz="1400" b="1" dirty="0" smtClean="0">
                <a:latin typeface="Calibri" pitchFamily="34" charset="0"/>
                <a:cs typeface="Calibri" pitchFamily="34" charset="0"/>
              </a:rPr>
              <a:t>: </a:t>
            </a:r>
          </a:p>
          <a:p>
            <a:pPr>
              <a:buFontTx/>
              <a:buChar char="-"/>
            </a:pPr>
            <a:r>
              <a:rPr lang="fr-FR" sz="1400" b="1" dirty="0" smtClean="0">
                <a:latin typeface="Calibri" pitchFamily="34" charset="0"/>
                <a:cs typeface="Calibri" pitchFamily="34" charset="0"/>
              </a:rPr>
              <a:t> les prix trop élevés</a:t>
            </a:r>
          </a:p>
          <a:p>
            <a:pPr>
              <a:buFontTx/>
              <a:buChar char="-"/>
            </a:pPr>
            <a:r>
              <a:rPr lang="fr-FR" sz="1400" b="1" dirty="0" smtClean="0">
                <a:latin typeface="Calibri" pitchFamily="34" charset="0"/>
                <a:cs typeface="Calibri" pitchFamily="34" charset="0"/>
              </a:rPr>
              <a:t> les procédures compliquées</a:t>
            </a:r>
          </a:p>
          <a:p>
            <a:pPr>
              <a:buFontTx/>
              <a:buChar char="-"/>
            </a:pPr>
            <a:r>
              <a:rPr lang="fr-FR" sz="1400" b="1" dirty="0" smtClean="0">
                <a:latin typeface="Calibri" pitchFamily="34" charset="0"/>
                <a:cs typeface="Calibri" pitchFamily="34" charset="0"/>
              </a:rPr>
              <a:t> des offres non adaptées à leurs attentes</a:t>
            </a:r>
          </a:p>
          <a:p>
            <a:endParaRPr lang="fr-FR" sz="1400" dirty="0" smtClean="0">
              <a:latin typeface="Calibri" pitchFamily="34" charset="0"/>
              <a:cs typeface="Calibri" pitchFamily="34" charset="0"/>
            </a:endParaRPr>
          </a:p>
          <a:p>
            <a:r>
              <a:rPr lang="fr-FR" sz="1400" b="1" dirty="0" smtClean="0">
                <a:latin typeface="Calibri" pitchFamily="34" charset="0"/>
                <a:cs typeface="Calibri" pitchFamily="34" charset="0"/>
              </a:rPr>
              <a:t>Les catégories A </a:t>
            </a:r>
            <a:r>
              <a:rPr lang="fr-FR" sz="1400" dirty="0" smtClean="0">
                <a:latin typeface="Calibri" pitchFamily="34" charset="0"/>
                <a:cs typeface="Calibri" pitchFamily="34" charset="0"/>
              </a:rPr>
              <a:t>sont en premier lieu dissuadées par :</a:t>
            </a:r>
          </a:p>
          <a:p>
            <a:pPr>
              <a:buFontTx/>
              <a:buChar char="-"/>
            </a:pPr>
            <a:r>
              <a:rPr lang="fr-FR" sz="1400" b="1" dirty="0" smtClean="0">
                <a:latin typeface="Calibri" pitchFamily="34" charset="0"/>
                <a:cs typeface="Calibri" pitchFamily="34" charset="0"/>
              </a:rPr>
              <a:t> la nature des offres elles-mêmes ne répondant pas à leurs attentes</a:t>
            </a:r>
          </a:p>
          <a:p>
            <a:pPr>
              <a:buFontTx/>
              <a:buChar char="-"/>
            </a:pPr>
            <a:r>
              <a:rPr lang="fr-FR" sz="1400" b="1" dirty="0" smtClean="0">
                <a:latin typeface="Calibri" pitchFamily="34" charset="0"/>
                <a:cs typeface="Calibri" pitchFamily="34" charset="0"/>
              </a:rPr>
              <a:t> la complexité des procédures</a:t>
            </a:r>
          </a:p>
          <a:p>
            <a:pPr>
              <a:buFontTx/>
              <a:buChar char="-"/>
            </a:pPr>
            <a:r>
              <a:rPr lang="fr-FR" sz="1400" b="1" dirty="0" smtClean="0">
                <a:latin typeface="Calibri" pitchFamily="34" charset="0"/>
                <a:cs typeface="Calibri" pitchFamily="34" charset="0"/>
              </a:rPr>
              <a:t> le manque de connaissance de ces offres</a:t>
            </a:r>
          </a:p>
          <a:p>
            <a:endParaRPr lang="fr-FR" sz="1400" b="1" dirty="0" smtClean="0">
              <a:latin typeface="Calibri" pitchFamily="34" charset="0"/>
              <a:cs typeface="Calibri" pitchFamily="34" charset="0"/>
            </a:endParaRPr>
          </a:p>
        </p:txBody>
      </p:sp>
      <p:pic>
        <p:nvPicPr>
          <p:cNvPr id="13" name="Picture 2" descr="C:\Users\vachera\Documents\AGOSPAP\Question raison.png"/>
          <p:cNvPicPr>
            <a:picLocks noChangeAspect="1" noChangeArrowheads="1"/>
          </p:cNvPicPr>
          <p:nvPr/>
        </p:nvPicPr>
        <p:blipFill>
          <a:blip r:embed="rId5" cstate="print"/>
          <a:srcRect/>
          <a:stretch>
            <a:fillRect/>
          </a:stretch>
        </p:blipFill>
        <p:spPr bwMode="auto">
          <a:xfrm>
            <a:off x="107503" y="1571612"/>
            <a:ext cx="6480720" cy="329887"/>
          </a:xfrm>
          <a:prstGeom prst="rect">
            <a:avLst/>
          </a:prstGeom>
          <a:noFill/>
        </p:spPr>
      </p:pic>
      <p:pic>
        <p:nvPicPr>
          <p:cNvPr id="1028" name="Picture 4" descr="C:\Users\vachera\Documents\AGOSPAP\Cat A raisons non recours.png"/>
          <p:cNvPicPr>
            <a:picLocks noChangeAspect="1" noChangeArrowheads="1"/>
          </p:cNvPicPr>
          <p:nvPr/>
        </p:nvPicPr>
        <p:blipFill>
          <a:blip r:embed="rId6" cstate="print"/>
          <a:srcRect/>
          <a:stretch>
            <a:fillRect/>
          </a:stretch>
        </p:blipFill>
        <p:spPr bwMode="auto">
          <a:xfrm>
            <a:off x="136078" y="2139755"/>
            <a:ext cx="6336705" cy="433816"/>
          </a:xfrm>
          <a:prstGeom prst="rect">
            <a:avLst/>
          </a:prstGeo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smtClean="0">
                <a:solidFill>
                  <a:srgbClr val="2C9198"/>
                </a:solidFill>
              </a:rPr>
              <a:t>Test de scénarii d’évolution des offres de l’AGOSPAP</a:t>
            </a:r>
            <a:endParaRPr lang="fr-FR" dirty="0">
              <a:solidFill>
                <a:srgbClr val="2C9198"/>
              </a:solidFill>
            </a:endParaRPr>
          </a:p>
        </p:txBody>
      </p:sp>
      <p:sp>
        <p:nvSpPr>
          <p:cNvPr id="8" name="Espace réservé du numéro de diapositive 7"/>
          <p:cNvSpPr>
            <a:spLocks noGrp="1"/>
          </p:cNvSpPr>
          <p:nvPr>
            <p:ph type="sldNum" sz="quarter" idx="12"/>
          </p:nvPr>
        </p:nvSpPr>
        <p:spPr/>
        <p:txBody>
          <a:bodyPr/>
          <a:lstStyle/>
          <a:p>
            <a:fld id="{CEB2740D-B7FF-45A6-AEDD-B771D835C4C6}" type="slidenum">
              <a:rPr lang="fr-FR" smtClean="0"/>
              <a:pPr/>
              <a:t>33</a:t>
            </a:fld>
            <a:endParaRPr lang="fr-FR"/>
          </a:p>
        </p:txBody>
      </p:sp>
      <p:sp>
        <p:nvSpPr>
          <p:cNvPr id="6" name="Rectangle 5"/>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7" name="Image 1"/>
          <p:cNvPicPr>
            <a:picLocks/>
          </p:cNvPicPr>
          <p:nvPr/>
        </p:nvPicPr>
        <p:blipFill>
          <a:blip r:embed="rId2"/>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CA4F7B"/>
                </a:solidFill>
              </a:rPr>
              <a:t>L’intérêt pour le remplacement du cadeau de Noël par un chèque cadeau</a:t>
            </a:r>
            <a:endParaRPr lang="fr-FR" dirty="0">
              <a:solidFill>
                <a:srgbClr val="CA4F7B"/>
              </a:solidFill>
            </a:endParaRPr>
          </a:p>
        </p:txBody>
      </p:sp>
      <p:sp>
        <p:nvSpPr>
          <p:cNvPr id="6" name="Espace réservé du numéro de diapositive 5"/>
          <p:cNvSpPr>
            <a:spLocks noGrp="1"/>
          </p:cNvSpPr>
          <p:nvPr>
            <p:ph type="sldNum" sz="quarter" idx="15"/>
          </p:nvPr>
        </p:nvSpPr>
        <p:spPr/>
        <p:txBody>
          <a:bodyPr/>
          <a:lstStyle/>
          <a:p>
            <a:fld id="{CEB2740D-B7FF-45A6-AEDD-B771D835C4C6}" type="slidenum">
              <a:rPr lang="fr-FR" smtClean="0"/>
              <a:pPr/>
              <a:t>34</a:t>
            </a:fld>
            <a:endParaRPr lang="fr-FR"/>
          </a:p>
        </p:txBody>
      </p:sp>
      <p:sp>
        <p:nvSpPr>
          <p:cNvPr id="5" name="ZoneTexte 4"/>
          <p:cNvSpPr txBox="1"/>
          <p:nvPr/>
        </p:nvSpPr>
        <p:spPr>
          <a:xfrm>
            <a:off x="179512" y="5229200"/>
            <a:ext cx="1034902" cy="276999"/>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1673</a:t>
            </a:r>
          </a:p>
        </p:txBody>
      </p:sp>
      <p:pic>
        <p:nvPicPr>
          <p:cNvPr id="13314" name="Picture 2"/>
          <p:cNvPicPr>
            <a:picLocks noChangeAspect="1" noChangeArrowheads="1"/>
          </p:cNvPicPr>
          <p:nvPr/>
        </p:nvPicPr>
        <p:blipFill>
          <a:blip r:embed="rId2" cstate="print"/>
          <a:srcRect/>
          <a:stretch>
            <a:fillRect/>
          </a:stretch>
        </p:blipFill>
        <p:spPr bwMode="auto">
          <a:xfrm>
            <a:off x="179512" y="1812776"/>
            <a:ext cx="3686175" cy="3200400"/>
          </a:xfrm>
          <a:prstGeom prst="rect">
            <a:avLst/>
          </a:prstGeom>
          <a:noFill/>
          <a:ln w="9525">
            <a:solidFill>
              <a:schemeClr val="bg1">
                <a:lumMod val="65000"/>
              </a:schemeClr>
            </a:solidFill>
            <a:miter lim="800000"/>
            <a:headEnd/>
            <a:tailEnd/>
          </a:ln>
          <a:effectLst/>
        </p:spPr>
      </p:pic>
      <p:sp>
        <p:nvSpPr>
          <p:cNvPr id="7" name="ZoneTexte 6"/>
          <p:cNvSpPr txBox="1"/>
          <p:nvPr/>
        </p:nvSpPr>
        <p:spPr>
          <a:xfrm>
            <a:off x="1785918" y="5143512"/>
            <a:ext cx="2071702" cy="83099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1200" dirty="0" smtClean="0">
                <a:solidFill>
                  <a:schemeClr val="dk1"/>
                </a:solidFill>
                <a:latin typeface="Calibri" pitchFamily="34" charset="0"/>
                <a:cs typeface="Calibri" pitchFamily="34" charset="0"/>
              </a:rPr>
              <a:t>Ont été exclues les personnes déclarant ne pas être concernées car n’ayant pas d’enfant de moins de 13 ans.</a:t>
            </a:r>
          </a:p>
        </p:txBody>
      </p:sp>
      <p:sp>
        <p:nvSpPr>
          <p:cNvPr id="8" name="Rectangle 7"/>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9"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
        <p:nvSpPr>
          <p:cNvPr id="10" name="ZoneTexte 9"/>
          <p:cNvSpPr txBox="1"/>
          <p:nvPr/>
        </p:nvSpPr>
        <p:spPr>
          <a:xfrm>
            <a:off x="4853508" y="1812776"/>
            <a:ext cx="3390900" cy="181588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400" dirty="0" smtClean="0">
                <a:latin typeface="Calibri" pitchFamily="34" charset="0"/>
                <a:cs typeface="Calibri" pitchFamily="34" charset="0"/>
              </a:rPr>
              <a:t>La majorité des répondants (49,5 %) sont favorables au remplacement. </a:t>
            </a:r>
          </a:p>
          <a:p>
            <a:endParaRPr lang="fr-FR" sz="1400" dirty="0">
              <a:latin typeface="Calibri" pitchFamily="34" charset="0"/>
              <a:cs typeface="Calibri" pitchFamily="34" charset="0"/>
            </a:endParaRPr>
          </a:p>
          <a:p>
            <a:r>
              <a:rPr lang="fr-FR" sz="1400" dirty="0" smtClean="0">
                <a:latin typeface="Calibri" pitchFamily="34" charset="0"/>
                <a:cs typeface="Calibri" pitchFamily="34" charset="0"/>
              </a:rPr>
              <a:t>On notera le taux relativement élevé de « ne sait pas » qui souligne la nécessité d’une explication détaillée pour accompagner un éventuel remplacement. </a:t>
            </a:r>
          </a:p>
          <a:p>
            <a:r>
              <a:rPr lang="fr-FR" sz="1400" dirty="0" smtClean="0">
                <a:latin typeface="Calibri" pitchFamily="34" charset="0"/>
                <a:cs typeface="Calibri" pitchFamily="34" charset="0"/>
              </a:rPr>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211144" cy="922114"/>
          </a:xfrm>
        </p:spPr>
        <p:txBody>
          <a:bodyPr/>
          <a:lstStyle/>
          <a:p>
            <a:r>
              <a:rPr lang="fr-FR" dirty="0" smtClean="0">
                <a:solidFill>
                  <a:srgbClr val="CA4F7B"/>
                </a:solidFill>
              </a:rPr>
              <a:t>L’intérêt pour le coupon sport</a:t>
            </a:r>
            <a:endParaRPr lang="fr-FR" dirty="0">
              <a:solidFill>
                <a:srgbClr val="CA4F7B"/>
              </a:solidFill>
            </a:endParaRPr>
          </a:p>
        </p:txBody>
      </p:sp>
      <p:sp>
        <p:nvSpPr>
          <p:cNvPr id="6" name="Espace réservé du numéro de diapositive 5"/>
          <p:cNvSpPr>
            <a:spLocks noGrp="1"/>
          </p:cNvSpPr>
          <p:nvPr>
            <p:ph type="sldNum" sz="quarter" idx="15"/>
          </p:nvPr>
        </p:nvSpPr>
        <p:spPr/>
        <p:txBody>
          <a:bodyPr/>
          <a:lstStyle/>
          <a:p>
            <a:fld id="{CEB2740D-B7FF-45A6-AEDD-B771D835C4C6}" type="slidenum">
              <a:rPr lang="fr-FR" smtClean="0"/>
              <a:pPr/>
              <a:t>35</a:t>
            </a:fld>
            <a:endParaRPr lang="fr-FR"/>
          </a:p>
        </p:txBody>
      </p:sp>
      <p:sp>
        <p:nvSpPr>
          <p:cNvPr id="5" name="ZoneTexte 4"/>
          <p:cNvSpPr txBox="1"/>
          <p:nvPr/>
        </p:nvSpPr>
        <p:spPr>
          <a:xfrm>
            <a:off x="4868367" y="1787097"/>
            <a:ext cx="3168352" cy="156966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r-FR" sz="1600" dirty="0" smtClean="0">
                <a:latin typeface="Calibri" pitchFamily="34" charset="0"/>
                <a:cs typeface="Calibri" pitchFamily="34" charset="0"/>
              </a:rPr>
              <a:t>Plus d’un répondant sur deux se dit </a:t>
            </a:r>
            <a:r>
              <a:rPr lang="fr-FR" sz="1600" b="1" dirty="0" smtClean="0">
                <a:latin typeface="Calibri" pitchFamily="34" charset="0"/>
                <a:cs typeface="Calibri" pitchFamily="34" charset="0"/>
              </a:rPr>
              <a:t>très intéressé </a:t>
            </a:r>
            <a:r>
              <a:rPr lang="fr-FR" sz="1600" dirty="0" smtClean="0">
                <a:latin typeface="Calibri" pitchFamily="34" charset="0"/>
                <a:cs typeface="Calibri" pitchFamily="34" charset="0"/>
              </a:rPr>
              <a:t>par le coupon sport.</a:t>
            </a:r>
          </a:p>
          <a:p>
            <a:r>
              <a:rPr lang="fr-FR" sz="1600" dirty="0" smtClean="0">
                <a:latin typeface="Calibri" pitchFamily="34" charset="0"/>
                <a:cs typeface="Calibri" pitchFamily="34" charset="0"/>
              </a:rPr>
              <a:t>Par ailleurs, ce sujet fait partie des suggestions de nouvelles offres spontanément évoquées par les agents dans la question ouverte.</a:t>
            </a:r>
            <a:endParaRPr lang="fr-FR" sz="1600" dirty="0">
              <a:latin typeface="Calibri" pitchFamily="34" charset="0"/>
              <a:cs typeface="Calibri" pitchFamily="34" charset="0"/>
            </a:endParaRPr>
          </a:p>
        </p:txBody>
      </p:sp>
      <p:sp>
        <p:nvSpPr>
          <p:cNvPr id="7" name="ZoneTexte 6"/>
          <p:cNvSpPr txBox="1"/>
          <p:nvPr/>
        </p:nvSpPr>
        <p:spPr>
          <a:xfrm>
            <a:off x="179512" y="5157192"/>
            <a:ext cx="1440160" cy="461665"/>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3183</a:t>
            </a:r>
          </a:p>
          <a:p>
            <a:r>
              <a:rPr lang="fr-FR" sz="1200" dirty="0" smtClean="0">
                <a:latin typeface="Calibri" pitchFamily="34" charset="0"/>
                <a:cs typeface="Calibri" pitchFamily="34" charset="0"/>
              </a:rPr>
              <a:t>Sans réponse : 103 </a:t>
            </a:r>
            <a:endParaRPr lang="fr-FR" sz="1200" dirty="0">
              <a:latin typeface="Calibri" pitchFamily="34" charset="0"/>
              <a:cs typeface="Calibri" pitchFamily="34" charset="0"/>
            </a:endParaRPr>
          </a:p>
        </p:txBody>
      </p:sp>
      <p:pic>
        <p:nvPicPr>
          <p:cNvPr id="14338" name="Picture 2"/>
          <p:cNvPicPr>
            <a:picLocks noChangeAspect="1" noChangeArrowheads="1"/>
          </p:cNvPicPr>
          <p:nvPr/>
        </p:nvPicPr>
        <p:blipFill>
          <a:blip r:embed="rId2" cstate="print"/>
          <a:srcRect/>
          <a:stretch>
            <a:fillRect/>
          </a:stretch>
        </p:blipFill>
        <p:spPr bwMode="auto">
          <a:xfrm>
            <a:off x="179512" y="1772816"/>
            <a:ext cx="3686175" cy="3057525"/>
          </a:xfrm>
          <a:prstGeom prst="rect">
            <a:avLst/>
          </a:prstGeom>
          <a:noFill/>
          <a:ln w="9525">
            <a:solidFill>
              <a:schemeClr val="bg1">
                <a:lumMod val="65000"/>
              </a:schemeClr>
            </a:solidFill>
            <a:miter lim="800000"/>
            <a:headEnd/>
            <a:tailEnd/>
          </a:ln>
          <a:effectLst/>
        </p:spPr>
      </p:pic>
      <p:sp>
        <p:nvSpPr>
          <p:cNvPr id="8" name="Rectangle 7"/>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9"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
        <p:nvSpPr>
          <p:cNvPr id="10" name="ZoneTexte 9"/>
          <p:cNvSpPr txBox="1"/>
          <p:nvPr/>
        </p:nvSpPr>
        <p:spPr>
          <a:xfrm>
            <a:off x="1907704" y="5124078"/>
            <a:ext cx="1957983" cy="116955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1400" dirty="0" smtClean="0">
                <a:latin typeface="Calibri" pitchFamily="34" charset="0"/>
                <a:cs typeface="Calibri" pitchFamily="34" charset="0"/>
              </a:rPr>
              <a:t>Les femmes se déclarent plus intéressées que les hommes (plus de 10 % de différence)</a:t>
            </a:r>
            <a:endParaRPr lang="fr-FR" sz="14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CA4F7B"/>
                </a:solidFill>
              </a:rPr>
              <a:t>Évaluation du niveau de satisfaction générale sur les offres de l’AGOSPAP</a:t>
            </a:r>
            <a:endParaRPr lang="fr-FR" dirty="0">
              <a:solidFill>
                <a:srgbClr val="CA4F7B"/>
              </a:solidFill>
            </a:endParaRPr>
          </a:p>
        </p:txBody>
      </p:sp>
      <p:sp>
        <p:nvSpPr>
          <p:cNvPr id="6" name="Espace réservé du numéro de diapositive 5"/>
          <p:cNvSpPr>
            <a:spLocks noGrp="1"/>
          </p:cNvSpPr>
          <p:nvPr>
            <p:ph type="sldNum" sz="quarter" idx="15"/>
          </p:nvPr>
        </p:nvSpPr>
        <p:spPr/>
        <p:txBody>
          <a:bodyPr/>
          <a:lstStyle/>
          <a:p>
            <a:fld id="{CEB2740D-B7FF-45A6-AEDD-B771D835C4C6}" type="slidenum">
              <a:rPr lang="fr-FR" smtClean="0"/>
              <a:pPr/>
              <a:t>36</a:t>
            </a:fld>
            <a:endParaRPr lang="fr-FR"/>
          </a:p>
        </p:txBody>
      </p:sp>
      <p:sp>
        <p:nvSpPr>
          <p:cNvPr id="8" name="ZoneTexte 7"/>
          <p:cNvSpPr txBox="1"/>
          <p:nvPr/>
        </p:nvSpPr>
        <p:spPr>
          <a:xfrm>
            <a:off x="107504" y="4509120"/>
            <a:ext cx="1440160" cy="461665"/>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3264</a:t>
            </a:r>
          </a:p>
          <a:p>
            <a:r>
              <a:rPr lang="fr-FR" sz="1200" dirty="0" smtClean="0">
                <a:latin typeface="Calibri" pitchFamily="34" charset="0"/>
                <a:cs typeface="Calibri" pitchFamily="34" charset="0"/>
              </a:rPr>
              <a:t>Sans réponse : 22</a:t>
            </a:r>
            <a:endParaRPr lang="fr-FR" sz="1200" dirty="0">
              <a:latin typeface="Calibri" pitchFamily="34" charset="0"/>
              <a:cs typeface="Calibri" pitchFamily="34" charset="0"/>
            </a:endParaRPr>
          </a:p>
        </p:txBody>
      </p:sp>
      <p:sp>
        <p:nvSpPr>
          <p:cNvPr id="9" name="ZoneTexte 8"/>
          <p:cNvSpPr txBox="1"/>
          <p:nvPr/>
        </p:nvSpPr>
        <p:spPr>
          <a:xfrm>
            <a:off x="1403648" y="4499595"/>
            <a:ext cx="6451624" cy="183127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spcBef>
                <a:spcPts val="600"/>
              </a:spcBef>
            </a:pPr>
            <a:r>
              <a:rPr lang="fr-FR" sz="1400" dirty="0" smtClean="0">
                <a:latin typeface="Calibri" pitchFamily="34" charset="0"/>
                <a:cs typeface="Calibri" pitchFamily="34" charset="0"/>
              </a:rPr>
              <a:t>Seuls 1,3 % des répondants se déclarent non concernés par les offres de l’AGOSPAP. </a:t>
            </a:r>
          </a:p>
          <a:p>
            <a:pPr>
              <a:spcBef>
                <a:spcPts val="600"/>
              </a:spcBef>
            </a:pPr>
            <a:r>
              <a:rPr lang="fr-FR" sz="1400" dirty="0" smtClean="0">
                <a:latin typeface="Calibri" pitchFamily="34" charset="0"/>
                <a:cs typeface="Calibri" pitchFamily="34" charset="0"/>
              </a:rPr>
              <a:t>C’est d’abord une forte attente d’amélioration des offres qu’expriment les agents. En effet, 57,3 % d’entre eux considèrent que le choix des offres est trop limité, même si elles sont intéressantes.</a:t>
            </a:r>
          </a:p>
          <a:p>
            <a:pPr>
              <a:spcBef>
                <a:spcPts val="600"/>
              </a:spcBef>
            </a:pPr>
            <a:r>
              <a:rPr lang="fr-FR" sz="1400" dirty="0" smtClean="0">
                <a:latin typeface="Calibri" pitchFamily="34" charset="0"/>
                <a:cs typeface="Calibri" pitchFamily="34" charset="0"/>
              </a:rPr>
              <a:t>Le nombre d’agents satisfaits (22 %) est équivalent au nombre d’agents insatisfaits (19,4 %).</a:t>
            </a:r>
          </a:p>
          <a:p>
            <a:pPr>
              <a:spcBef>
                <a:spcPts val="600"/>
              </a:spcBef>
            </a:pPr>
            <a:r>
              <a:rPr lang="fr-FR" sz="1400" dirty="0">
                <a:latin typeface="Calibri" pitchFamily="34" charset="0"/>
                <a:cs typeface="Calibri" pitchFamily="34" charset="0"/>
              </a:rPr>
              <a:t>Les femmes se déclarent plus satisfaites que les hommes sur les offres de l’AGOSPAP. </a:t>
            </a:r>
          </a:p>
        </p:txBody>
      </p:sp>
      <p:pic>
        <p:nvPicPr>
          <p:cNvPr id="15364" name="Picture 4"/>
          <p:cNvPicPr>
            <a:picLocks noChangeAspect="1" noChangeArrowheads="1"/>
          </p:cNvPicPr>
          <p:nvPr/>
        </p:nvPicPr>
        <p:blipFill>
          <a:blip r:embed="rId2" cstate="print"/>
          <a:srcRect/>
          <a:stretch>
            <a:fillRect/>
          </a:stretch>
        </p:blipFill>
        <p:spPr bwMode="auto">
          <a:xfrm>
            <a:off x="928688" y="1628800"/>
            <a:ext cx="7286625" cy="2628900"/>
          </a:xfrm>
          <a:prstGeom prst="rect">
            <a:avLst/>
          </a:prstGeom>
          <a:noFill/>
          <a:ln w="9525">
            <a:solidFill>
              <a:schemeClr val="bg1">
                <a:lumMod val="65000"/>
              </a:schemeClr>
            </a:solidFill>
            <a:miter lim="800000"/>
            <a:headEnd/>
            <a:tailEnd/>
          </a:ln>
          <a:effectLst/>
        </p:spPr>
      </p:pic>
      <p:sp>
        <p:nvSpPr>
          <p:cNvPr id="7" name="Rectangle 6"/>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10"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357166"/>
            <a:ext cx="8501122" cy="774720"/>
          </a:xfrm>
        </p:spPr>
        <p:txBody>
          <a:bodyPr/>
          <a:lstStyle/>
          <a:p>
            <a:r>
              <a:rPr lang="fr-FR" dirty="0" smtClean="0">
                <a:solidFill>
                  <a:srgbClr val="CA4F7B"/>
                </a:solidFill>
              </a:rPr>
              <a:t>Les difficultés pour bénéficier des offres</a:t>
            </a:r>
            <a:endParaRPr lang="fr-FR" dirty="0"/>
          </a:p>
        </p:txBody>
      </p:sp>
      <p:sp>
        <p:nvSpPr>
          <p:cNvPr id="3" name="Espace réservé du contenu 2"/>
          <p:cNvSpPr>
            <a:spLocks noGrp="1"/>
          </p:cNvSpPr>
          <p:nvPr>
            <p:ph sz="quarter" idx="1"/>
          </p:nvPr>
        </p:nvSpPr>
        <p:spPr/>
        <p:txBody>
          <a:bodyPr>
            <a:normAutofit/>
          </a:bodyPr>
          <a:lstStyle/>
          <a:p>
            <a:pPr marL="0" indent="0">
              <a:buNone/>
            </a:pPr>
            <a:r>
              <a:rPr lang="fr-FR" sz="1600" b="1" dirty="0" smtClean="0">
                <a:latin typeface="Calibri" pitchFamily="34" charset="0"/>
                <a:cs typeface="Calibri" pitchFamily="34" charset="0"/>
              </a:rPr>
              <a:t>Les réponses à la question ouverte apportent des éléments pour expliquer la non utilisation des prestations :</a:t>
            </a:r>
          </a:p>
          <a:p>
            <a:r>
              <a:rPr lang="fr-FR" sz="1600" dirty="0" smtClean="0">
                <a:latin typeface="Calibri" pitchFamily="34" charset="0"/>
                <a:cs typeface="Calibri" pitchFamily="34" charset="0"/>
              </a:rPr>
              <a:t>arrêt de l’envoi du catalogue papier et </a:t>
            </a:r>
            <a:r>
              <a:rPr lang="fr-FR" sz="1600" b="1" dirty="0" smtClean="0">
                <a:latin typeface="Calibri" pitchFamily="34" charset="0"/>
                <a:cs typeface="Calibri" pitchFamily="34" charset="0"/>
              </a:rPr>
              <a:t>dématérialisation du catalogue,</a:t>
            </a:r>
          </a:p>
          <a:p>
            <a:r>
              <a:rPr lang="fr-FR" sz="1600" dirty="0" smtClean="0">
                <a:latin typeface="Calibri" pitchFamily="34" charset="0"/>
                <a:cs typeface="Calibri" pitchFamily="34" charset="0"/>
              </a:rPr>
              <a:t>absence d’accès à l’</a:t>
            </a:r>
            <a:r>
              <a:rPr lang="fr-FR" sz="1600" dirty="0" err="1" smtClean="0">
                <a:latin typeface="Calibri" pitchFamily="34" charset="0"/>
                <a:cs typeface="Calibri" pitchFamily="34" charset="0"/>
              </a:rPr>
              <a:t>IntraParis</a:t>
            </a:r>
            <a:r>
              <a:rPr lang="fr-FR" sz="1600" dirty="0" smtClean="0">
                <a:latin typeface="Calibri" pitchFamily="34" charset="0"/>
                <a:cs typeface="Calibri" pitchFamily="34" charset="0"/>
              </a:rPr>
              <a:t> pour les agents non équipés,</a:t>
            </a:r>
          </a:p>
          <a:p>
            <a:r>
              <a:rPr lang="fr-FR" sz="1600" dirty="0" smtClean="0">
                <a:latin typeface="Calibri" pitchFamily="34" charset="0"/>
                <a:cs typeface="Calibri" pitchFamily="34" charset="0"/>
              </a:rPr>
              <a:t>nombre d’offres insuffisant par rapport à la demande, </a:t>
            </a:r>
          </a:p>
          <a:p>
            <a:r>
              <a:rPr lang="fr-FR" sz="1600" dirty="0" smtClean="0">
                <a:latin typeface="Calibri" pitchFamily="34" charset="0"/>
                <a:cs typeface="Calibri" pitchFamily="34" charset="0"/>
              </a:rPr>
              <a:t>complexité des démarches,</a:t>
            </a:r>
          </a:p>
          <a:p>
            <a:r>
              <a:rPr lang="fr-FR" sz="1600" dirty="0" smtClean="0">
                <a:latin typeface="Calibri" pitchFamily="34" charset="0"/>
                <a:cs typeface="Calibri" pitchFamily="34" charset="0"/>
              </a:rPr>
              <a:t>manque de clarté du site de l’AGOSPAP </a:t>
            </a:r>
          </a:p>
          <a:p>
            <a:r>
              <a:rPr lang="fr-FR" sz="1600" dirty="0" smtClean="0">
                <a:latin typeface="Calibri" pitchFamily="34" charset="0"/>
                <a:cs typeface="Calibri" pitchFamily="34" charset="0"/>
              </a:rPr>
              <a:t>délais d’attente, etc. </a:t>
            </a:r>
            <a:endParaRPr lang="fr-FR" sz="1600" b="1" dirty="0" smtClean="0">
              <a:latin typeface="Calibri" pitchFamily="34" charset="0"/>
              <a:cs typeface="Calibri" pitchFamily="34" charset="0"/>
            </a:endParaRPr>
          </a:p>
          <a:p>
            <a:pPr>
              <a:buNone/>
            </a:pPr>
            <a:r>
              <a:rPr lang="fr-FR" sz="1600" b="1" dirty="0" smtClean="0">
                <a:latin typeface="Calibri" pitchFamily="34" charset="0"/>
                <a:cs typeface="Calibri" pitchFamily="34" charset="0"/>
              </a:rPr>
              <a:t>	(Sujets à hiérarchiser en fonction des résultats du traitement de la question ouverte)</a:t>
            </a:r>
          </a:p>
          <a:p>
            <a:pPr marL="0" indent="0">
              <a:buNone/>
            </a:pPr>
            <a:endParaRPr lang="fr-FR" sz="1600" b="1" dirty="0" smtClean="0">
              <a:latin typeface="Calibri" pitchFamily="34" charset="0"/>
              <a:cs typeface="Calibri" pitchFamily="34" charset="0"/>
            </a:endParaRPr>
          </a:p>
        </p:txBody>
      </p:sp>
      <p:sp>
        <p:nvSpPr>
          <p:cNvPr id="4" name="Espace réservé du numéro de diapositive 3"/>
          <p:cNvSpPr>
            <a:spLocks noGrp="1"/>
          </p:cNvSpPr>
          <p:nvPr>
            <p:ph type="sldNum" sz="quarter" idx="15"/>
          </p:nvPr>
        </p:nvSpPr>
        <p:spPr/>
        <p:txBody>
          <a:bodyPr/>
          <a:lstStyle/>
          <a:p>
            <a:fld id="{CEB2740D-B7FF-45A6-AEDD-B771D835C4C6}" type="slidenum">
              <a:rPr lang="fr-FR" smtClean="0"/>
              <a:pPr/>
              <a:t>37</a:t>
            </a:fld>
            <a:endParaRPr lang="fr-FR"/>
          </a:p>
        </p:txBody>
      </p:sp>
      <p:sp>
        <p:nvSpPr>
          <p:cNvPr id="5" name="Rectangle 4"/>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6" name="Image 1"/>
          <p:cNvPicPr>
            <a:picLocks/>
          </p:cNvPicPr>
          <p:nvPr/>
        </p:nvPicPr>
        <p:blipFill>
          <a:blip r:embed="rId2"/>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901014" cy="1143000"/>
          </a:xfrm>
        </p:spPr>
        <p:txBody>
          <a:bodyPr/>
          <a:lstStyle/>
          <a:p>
            <a:r>
              <a:rPr lang="fr-FR" dirty="0" smtClean="0">
                <a:solidFill>
                  <a:srgbClr val="CA4F7B"/>
                </a:solidFill>
              </a:rPr>
              <a:t>Suggestions d’amélioration des agents pour les offres AGOSPAP</a:t>
            </a:r>
            <a:endParaRPr lang="fr-FR" dirty="0">
              <a:solidFill>
                <a:srgbClr val="CA4F7B"/>
              </a:solidFill>
            </a:endParaRPr>
          </a:p>
        </p:txBody>
      </p:sp>
      <p:sp>
        <p:nvSpPr>
          <p:cNvPr id="6" name="Espace réservé du numéro de diapositive 5"/>
          <p:cNvSpPr>
            <a:spLocks noGrp="1"/>
          </p:cNvSpPr>
          <p:nvPr>
            <p:ph type="sldNum" sz="quarter" idx="15"/>
          </p:nvPr>
        </p:nvSpPr>
        <p:spPr/>
        <p:txBody>
          <a:bodyPr/>
          <a:lstStyle/>
          <a:p>
            <a:fld id="{CEB2740D-B7FF-45A6-AEDD-B771D835C4C6}" type="slidenum">
              <a:rPr lang="fr-FR" smtClean="0"/>
              <a:pPr/>
              <a:t>38</a:t>
            </a:fld>
            <a:endParaRPr lang="fr-FR"/>
          </a:p>
        </p:txBody>
      </p:sp>
      <p:sp>
        <p:nvSpPr>
          <p:cNvPr id="5" name="Rectangle 4"/>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7" name="Image 1"/>
          <p:cNvPicPr>
            <a:picLocks/>
          </p:cNvPicPr>
          <p:nvPr/>
        </p:nvPicPr>
        <p:blipFill>
          <a:blip r:embed="rId2"/>
          <a:srcRect l="2087" b="3978"/>
          <a:stretch>
            <a:fillRect/>
          </a:stretch>
        </p:blipFill>
        <p:spPr bwMode="auto">
          <a:xfrm>
            <a:off x="7500938" y="6286500"/>
            <a:ext cx="1071562" cy="500063"/>
          </a:xfrm>
          <a:prstGeom prst="rect">
            <a:avLst/>
          </a:prstGeom>
          <a:noFill/>
          <a:ln w="9525">
            <a:noFill/>
            <a:miter lim="800000"/>
            <a:headEnd/>
            <a:tailEnd/>
          </a:ln>
        </p:spPr>
      </p:pic>
      <p:graphicFrame>
        <p:nvGraphicFramePr>
          <p:cNvPr id="3" name="Tableau 2"/>
          <p:cNvGraphicFramePr>
            <a:graphicFrameLocks noGrp="1"/>
          </p:cNvGraphicFramePr>
          <p:nvPr>
            <p:extLst>
              <p:ext uri="{D42A27DB-BD31-4B8C-83A1-F6EECF244321}">
                <p14:modId xmlns:p14="http://schemas.microsoft.com/office/powerpoint/2010/main" val="174580671"/>
              </p:ext>
            </p:extLst>
          </p:nvPr>
        </p:nvGraphicFramePr>
        <p:xfrm>
          <a:off x="251521" y="3933056"/>
          <a:ext cx="8496948" cy="1728192"/>
        </p:xfrm>
        <a:graphic>
          <a:graphicData uri="http://schemas.openxmlformats.org/drawingml/2006/table">
            <a:tbl>
              <a:tblPr>
                <a:tableStyleId>{5C22544A-7EE6-4342-B048-85BDC9FD1C3A}</a:tableStyleId>
              </a:tblPr>
              <a:tblGrid>
                <a:gridCol w="528171"/>
                <a:gridCol w="528171"/>
                <a:gridCol w="528171"/>
                <a:gridCol w="528171"/>
                <a:gridCol w="528171"/>
                <a:gridCol w="528171"/>
                <a:gridCol w="574383"/>
                <a:gridCol w="528171"/>
                <a:gridCol w="528171"/>
                <a:gridCol w="528171"/>
                <a:gridCol w="528171"/>
                <a:gridCol w="528171"/>
                <a:gridCol w="528171"/>
                <a:gridCol w="528171"/>
                <a:gridCol w="528171"/>
                <a:gridCol w="528171"/>
              </a:tblGrid>
              <a:tr h="1479530">
                <a:tc>
                  <a:txBody>
                    <a:bodyPr/>
                    <a:lstStyle/>
                    <a:p>
                      <a:pPr algn="ctr" fontAlgn="ctr"/>
                      <a:r>
                        <a:rPr lang="fr-FR" sz="700" u="none" strike="noStrike" dirty="0">
                          <a:effectLst/>
                          <a:latin typeface="Arial" panose="020B0604020202020204" pitchFamily="34" charset="0"/>
                          <a:cs typeface="Arial" panose="020B0604020202020204" pitchFamily="34" charset="0"/>
                        </a:rPr>
                        <a:t>Tarifs plus attractifs et plus progressifs</a:t>
                      </a:r>
                      <a:endParaRPr lang="fr-FR" sz="700" b="0" i="0" u="none" strike="noStrike" dirty="0">
                        <a:solidFill>
                          <a:srgbClr val="000000"/>
                        </a:solidFill>
                        <a:effectLst/>
                        <a:latin typeface="Arial" panose="020B0604020202020204" pitchFamily="34" charset="0"/>
                        <a:cs typeface="Arial" panose="020B0604020202020204" pitchFamily="34" charset="0"/>
                      </a:endParaRPr>
                    </a:p>
                  </a:txBody>
                  <a:tcPr marL="5804" marR="5804" marT="5804" marB="0" anchor="ctr"/>
                </a:tc>
                <a:tc>
                  <a:txBody>
                    <a:bodyPr/>
                    <a:lstStyle/>
                    <a:p>
                      <a:pPr algn="ctr" fontAlgn="ctr"/>
                      <a:r>
                        <a:rPr lang="fr-FR" sz="700" u="none" strike="noStrike">
                          <a:effectLst/>
                          <a:latin typeface="Arial" panose="020B0604020202020204" pitchFamily="34" charset="0"/>
                          <a:cs typeface="Arial" panose="020B0604020202020204" pitchFamily="34" charset="0"/>
                        </a:rPr>
                        <a:t>Offres plus diversifiées</a:t>
                      </a:r>
                      <a:endParaRPr lang="fr-FR" sz="7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ctr"/>
                </a:tc>
                <a:tc>
                  <a:txBody>
                    <a:bodyPr/>
                    <a:lstStyle/>
                    <a:p>
                      <a:pPr algn="ctr" fontAlgn="ctr"/>
                      <a:r>
                        <a:rPr lang="fr-FR" sz="700" u="none" strike="noStrike">
                          <a:effectLst/>
                          <a:latin typeface="Arial" panose="020B0604020202020204" pitchFamily="34" charset="0"/>
                          <a:cs typeface="Arial" panose="020B0604020202020204" pitchFamily="34" charset="0"/>
                        </a:rPr>
                        <a:t>Vacances pour adultes</a:t>
                      </a:r>
                      <a:endParaRPr lang="fr-FR" sz="7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ctr"/>
                </a:tc>
                <a:tc>
                  <a:txBody>
                    <a:bodyPr/>
                    <a:lstStyle/>
                    <a:p>
                      <a:pPr algn="ctr" fontAlgn="ctr"/>
                      <a:r>
                        <a:rPr lang="fr-FR" sz="700" u="none" strike="noStrike">
                          <a:effectLst/>
                          <a:latin typeface="Arial" panose="020B0604020202020204" pitchFamily="34" charset="0"/>
                          <a:cs typeface="Arial" panose="020B0604020202020204" pitchFamily="34" charset="0"/>
                        </a:rPr>
                        <a:t>Nouvelles formes de participation financière</a:t>
                      </a:r>
                      <a:endParaRPr lang="fr-FR" sz="7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ctr"/>
                </a:tc>
                <a:tc>
                  <a:txBody>
                    <a:bodyPr/>
                    <a:lstStyle/>
                    <a:p>
                      <a:pPr algn="ctr" fontAlgn="ctr"/>
                      <a:r>
                        <a:rPr lang="fr-FR" sz="700" u="none" strike="noStrike">
                          <a:effectLst/>
                          <a:latin typeface="Arial" panose="020B0604020202020204" pitchFamily="34" charset="0"/>
                          <a:cs typeface="Arial" panose="020B0604020202020204" pitchFamily="34" charset="0"/>
                        </a:rPr>
                        <a:t>Meilleure information sur les offres (date d'expiration / newsletter / alertes)</a:t>
                      </a:r>
                      <a:endParaRPr lang="fr-FR" sz="7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ctr"/>
                </a:tc>
                <a:tc>
                  <a:txBody>
                    <a:bodyPr/>
                    <a:lstStyle/>
                    <a:p>
                      <a:pPr algn="ctr" fontAlgn="ctr"/>
                      <a:r>
                        <a:rPr lang="fr-FR" sz="700" u="none" strike="noStrike">
                          <a:effectLst/>
                          <a:latin typeface="Arial" panose="020B0604020202020204" pitchFamily="34" charset="0"/>
                          <a:cs typeface="Arial" panose="020B0604020202020204" pitchFamily="34" charset="0"/>
                        </a:rPr>
                        <a:t>Plus grande disponibilité des billets</a:t>
                      </a:r>
                      <a:endParaRPr lang="fr-FR" sz="7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ctr"/>
                </a:tc>
                <a:tc>
                  <a:txBody>
                    <a:bodyPr/>
                    <a:lstStyle/>
                    <a:p>
                      <a:pPr algn="ctr" fontAlgn="ctr"/>
                      <a:r>
                        <a:rPr lang="fr-FR" sz="700" u="none" strike="noStrike" dirty="0">
                          <a:effectLst/>
                          <a:latin typeface="Arial" panose="020B0604020202020204" pitchFamily="34" charset="0"/>
                          <a:cs typeface="Arial" panose="020B0604020202020204" pitchFamily="34" charset="0"/>
                        </a:rPr>
                        <a:t>Simplification des procédures de souscription</a:t>
                      </a:r>
                      <a:endParaRPr lang="fr-FR" sz="700" b="0" i="0" u="none" strike="noStrike" dirty="0">
                        <a:solidFill>
                          <a:srgbClr val="000000"/>
                        </a:solidFill>
                        <a:effectLst/>
                        <a:latin typeface="Arial" panose="020B0604020202020204" pitchFamily="34" charset="0"/>
                        <a:cs typeface="Arial" panose="020B0604020202020204" pitchFamily="34" charset="0"/>
                      </a:endParaRPr>
                    </a:p>
                  </a:txBody>
                  <a:tcPr marL="5804" marR="5804" marT="5804" marB="0" anchor="ctr"/>
                </a:tc>
                <a:tc>
                  <a:txBody>
                    <a:bodyPr/>
                    <a:lstStyle/>
                    <a:p>
                      <a:pPr algn="ctr" fontAlgn="ctr"/>
                      <a:r>
                        <a:rPr lang="fr-FR" sz="700" u="none" strike="noStrike" dirty="0">
                          <a:effectLst/>
                          <a:latin typeface="Arial" panose="020B0604020202020204" pitchFamily="34" charset="0"/>
                          <a:cs typeface="Arial" panose="020B0604020202020204" pitchFamily="34" charset="0"/>
                        </a:rPr>
                        <a:t>Meilleur accueil physique / téléphonique</a:t>
                      </a:r>
                      <a:endParaRPr lang="fr-FR" sz="700" b="0" i="0" u="none" strike="noStrike" dirty="0">
                        <a:solidFill>
                          <a:srgbClr val="000000"/>
                        </a:solidFill>
                        <a:effectLst/>
                        <a:latin typeface="Arial" panose="020B0604020202020204" pitchFamily="34" charset="0"/>
                        <a:cs typeface="Arial" panose="020B0604020202020204" pitchFamily="34" charset="0"/>
                      </a:endParaRPr>
                    </a:p>
                  </a:txBody>
                  <a:tcPr marL="5804" marR="5804" marT="5804" marB="0" anchor="ctr"/>
                </a:tc>
                <a:tc>
                  <a:txBody>
                    <a:bodyPr/>
                    <a:lstStyle/>
                    <a:p>
                      <a:pPr algn="ctr" fontAlgn="ctr"/>
                      <a:r>
                        <a:rPr lang="fr-FR" sz="700" u="none" strike="noStrike" dirty="0">
                          <a:effectLst/>
                          <a:latin typeface="Arial" panose="020B0604020202020204" pitchFamily="34" charset="0"/>
                          <a:cs typeface="Arial" panose="020B0604020202020204" pitchFamily="34" charset="0"/>
                        </a:rPr>
                        <a:t>Autre</a:t>
                      </a:r>
                      <a:endParaRPr lang="fr-FR" sz="700" b="0" i="0" u="none" strike="noStrike" dirty="0">
                        <a:solidFill>
                          <a:srgbClr val="000000"/>
                        </a:solidFill>
                        <a:effectLst/>
                        <a:latin typeface="Arial" panose="020B0604020202020204" pitchFamily="34" charset="0"/>
                        <a:cs typeface="Arial" panose="020B0604020202020204" pitchFamily="34" charset="0"/>
                      </a:endParaRPr>
                    </a:p>
                  </a:txBody>
                  <a:tcPr marL="5804" marR="5804" marT="5804" marB="0" anchor="ctr"/>
                </a:tc>
                <a:tc>
                  <a:txBody>
                    <a:bodyPr/>
                    <a:lstStyle/>
                    <a:p>
                      <a:pPr algn="ctr" fontAlgn="ctr"/>
                      <a:r>
                        <a:rPr lang="fr-FR" sz="700" u="none" strike="noStrike">
                          <a:effectLst/>
                          <a:latin typeface="Arial" panose="020B0604020202020204" pitchFamily="34" charset="0"/>
                          <a:cs typeface="Arial" panose="020B0604020202020204" pitchFamily="34" charset="0"/>
                        </a:rPr>
                        <a:t>Opinion générale AGOSPAP</a:t>
                      </a:r>
                      <a:endParaRPr lang="fr-FR" sz="7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ctr"/>
                </a:tc>
                <a:tc>
                  <a:txBody>
                    <a:bodyPr/>
                    <a:lstStyle/>
                    <a:p>
                      <a:pPr algn="ctr" fontAlgn="ctr"/>
                      <a:r>
                        <a:rPr lang="fr-FR" sz="700" u="none" strike="noStrike">
                          <a:effectLst/>
                          <a:latin typeface="Arial" panose="020B0604020202020204" pitchFamily="34" charset="0"/>
                          <a:cs typeface="Arial" panose="020B0604020202020204" pitchFamily="34" charset="0"/>
                        </a:rPr>
                        <a:t>Vacances en direct</a:t>
                      </a:r>
                      <a:endParaRPr lang="fr-FR" sz="7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ctr"/>
                </a:tc>
                <a:tc>
                  <a:txBody>
                    <a:bodyPr/>
                    <a:lstStyle/>
                    <a:p>
                      <a:pPr algn="ctr" fontAlgn="ctr"/>
                      <a:r>
                        <a:rPr lang="fr-FR" sz="700" u="none" strike="noStrike">
                          <a:effectLst/>
                          <a:latin typeface="Arial" panose="020B0604020202020204" pitchFamily="34" charset="0"/>
                          <a:cs typeface="Arial" panose="020B0604020202020204" pitchFamily="34" charset="0"/>
                        </a:rPr>
                        <a:t>Vacances pour juniors</a:t>
                      </a:r>
                      <a:endParaRPr lang="fr-FR" sz="7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ctr"/>
                </a:tc>
                <a:tc>
                  <a:txBody>
                    <a:bodyPr/>
                    <a:lstStyle/>
                    <a:p>
                      <a:pPr algn="ctr" fontAlgn="ctr"/>
                      <a:r>
                        <a:rPr lang="fr-FR" sz="700" u="none" strike="noStrike">
                          <a:effectLst/>
                          <a:latin typeface="Arial" panose="020B0604020202020204" pitchFamily="34" charset="0"/>
                          <a:cs typeface="Arial" panose="020B0604020202020204" pitchFamily="34" charset="0"/>
                        </a:rPr>
                        <a:t>Cadeau Noel enfants</a:t>
                      </a:r>
                      <a:endParaRPr lang="fr-FR" sz="7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ctr"/>
                </a:tc>
                <a:tc>
                  <a:txBody>
                    <a:bodyPr/>
                    <a:lstStyle/>
                    <a:p>
                      <a:pPr algn="ctr" fontAlgn="ctr"/>
                      <a:r>
                        <a:rPr lang="fr-FR" sz="700" u="none" strike="noStrike">
                          <a:effectLst/>
                          <a:latin typeface="Arial" panose="020B0604020202020204" pitchFamily="34" charset="0"/>
                          <a:cs typeface="Arial" panose="020B0604020202020204" pitchFamily="34" charset="0"/>
                        </a:rPr>
                        <a:t>Site internet / application mobile</a:t>
                      </a:r>
                      <a:endParaRPr lang="fr-FR" sz="7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ctr"/>
                </a:tc>
                <a:tc>
                  <a:txBody>
                    <a:bodyPr/>
                    <a:lstStyle/>
                    <a:p>
                      <a:pPr algn="ctr" fontAlgn="ctr"/>
                      <a:r>
                        <a:rPr lang="fr-FR" sz="700" u="none" strike="noStrike">
                          <a:effectLst/>
                          <a:latin typeface="Arial" panose="020B0604020202020204" pitchFamily="34" charset="0"/>
                          <a:cs typeface="Arial" panose="020B0604020202020204" pitchFamily="34" charset="0"/>
                        </a:rPr>
                        <a:t>Hors sujet</a:t>
                      </a:r>
                      <a:endParaRPr lang="fr-FR" sz="7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ctr"/>
                </a:tc>
                <a:tc>
                  <a:txBody>
                    <a:bodyPr/>
                    <a:lstStyle/>
                    <a:p>
                      <a:pPr algn="ctr" fontAlgn="ctr"/>
                      <a:r>
                        <a:rPr lang="fr-FR" sz="700" u="none" strike="noStrike">
                          <a:effectLst/>
                          <a:latin typeface="Arial" panose="020B0604020202020204" pitchFamily="34" charset="0"/>
                          <a:cs typeface="Arial" panose="020B0604020202020204" pitchFamily="34" charset="0"/>
                        </a:rPr>
                        <a:t>Spectacle de Noel pour les enfants</a:t>
                      </a:r>
                      <a:endParaRPr lang="fr-FR" sz="7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ctr"/>
                </a:tc>
              </a:tr>
              <a:tr h="248662">
                <a:tc>
                  <a:txBody>
                    <a:bodyPr/>
                    <a:lstStyle/>
                    <a:p>
                      <a:pPr algn="r" fontAlgn="b"/>
                      <a:r>
                        <a:rPr lang="fr-FR" sz="800" u="none" strike="noStrike">
                          <a:effectLst/>
                          <a:latin typeface="Arial" panose="020B0604020202020204" pitchFamily="34" charset="0"/>
                          <a:cs typeface="Arial" panose="020B0604020202020204" pitchFamily="34" charset="0"/>
                        </a:rPr>
                        <a:t>664</a:t>
                      </a:r>
                      <a:endParaRPr lang="fr-FR" sz="8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b"/>
                </a:tc>
                <a:tc>
                  <a:txBody>
                    <a:bodyPr/>
                    <a:lstStyle/>
                    <a:p>
                      <a:pPr algn="r" fontAlgn="b"/>
                      <a:r>
                        <a:rPr lang="fr-FR" sz="800" u="none" strike="noStrike">
                          <a:effectLst/>
                          <a:latin typeface="Arial" panose="020B0604020202020204" pitchFamily="34" charset="0"/>
                          <a:cs typeface="Arial" panose="020B0604020202020204" pitchFamily="34" charset="0"/>
                        </a:rPr>
                        <a:t>550</a:t>
                      </a:r>
                      <a:endParaRPr lang="fr-FR" sz="8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b"/>
                </a:tc>
                <a:tc>
                  <a:txBody>
                    <a:bodyPr/>
                    <a:lstStyle/>
                    <a:p>
                      <a:pPr algn="r" fontAlgn="b"/>
                      <a:r>
                        <a:rPr lang="fr-FR" sz="800" u="none" strike="noStrike">
                          <a:effectLst/>
                          <a:latin typeface="Arial" panose="020B0604020202020204" pitchFamily="34" charset="0"/>
                          <a:cs typeface="Arial" panose="020B0604020202020204" pitchFamily="34" charset="0"/>
                        </a:rPr>
                        <a:t>260</a:t>
                      </a:r>
                      <a:endParaRPr lang="fr-FR" sz="8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b"/>
                </a:tc>
                <a:tc>
                  <a:txBody>
                    <a:bodyPr/>
                    <a:lstStyle/>
                    <a:p>
                      <a:pPr algn="r" fontAlgn="b"/>
                      <a:r>
                        <a:rPr lang="fr-FR" sz="800" u="none" strike="noStrike">
                          <a:effectLst/>
                          <a:latin typeface="Arial" panose="020B0604020202020204" pitchFamily="34" charset="0"/>
                          <a:cs typeface="Arial" panose="020B0604020202020204" pitchFamily="34" charset="0"/>
                        </a:rPr>
                        <a:t>253</a:t>
                      </a:r>
                      <a:endParaRPr lang="fr-FR" sz="8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b"/>
                </a:tc>
                <a:tc>
                  <a:txBody>
                    <a:bodyPr/>
                    <a:lstStyle/>
                    <a:p>
                      <a:pPr algn="r" fontAlgn="b"/>
                      <a:r>
                        <a:rPr lang="fr-FR" sz="800" u="none" strike="noStrike">
                          <a:effectLst/>
                          <a:latin typeface="Arial" panose="020B0604020202020204" pitchFamily="34" charset="0"/>
                          <a:cs typeface="Arial" panose="020B0604020202020204" pitchFamily="34" charset="0"/>
                        </a:rPr>
                        <a:t>203</a:t>
                      </a:r>
                      <a:endParaRPr lang="fr-FR" sz="8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b"/>
                </a:tc>
                <a:tc>
                  <a:txBody>
                    <a:bodyPr/>
                    <a:lstStyle/>
                    <a:p>
                      <a:pPr algn="r" fontAlgn="b"/>
                      <a:r>
                        <a:rPr lang="fr-FR" sz="800" u="none" strike="noStrike">
                          <a:effectLst/>
                          <a:latin typeface="Arial" panose="020B0604020202020204" pitchFamily="34" charset="0"/>
                          <a:cs typeface="Arial" panose="020B0604020202020204" pitchFamily="34" charset="0"/>
                        </a:rPr>
                        <a:t>167</a:t>
                      </a:r>
                      <a:endParaRPr lang="fr-FR" sz="8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b"/>
                </a:tc>
                <a:tc>
                  <a:txBody>
                    <a:bodyPr/>
                    <a:lstStyle/>
                    <a:p>
                      <a:pPr algn="r" fontAlgn="b"/>
                      <a:r>
                        <a:rPr lang="fr-FR" sz="800" u="none" strike="noStrike" dirty="0">
                          <a:effectLst/>
                          <a:latin typeface="Arial" panose="020B0604020202020204" pitchFamily="34" charset="0"/>
                          <a:cs typeface="Arial" panose="020B0604020202020204" pitchFamily="34" charset="0"/>
                        </a:rPr>
                        <a:t>152</a:t>
                      </a:r>
                      <a:endParaRPr lang="fr-FR" sz="800" b="0" i="0" u="none" strike="noStrike" dirty="0">
                        <a:solidFill>
                          <a:srgbClr val="000000"/>
                        </a:solidFill>
                        <a:effectLst/>
                        <a:latin typeface="Arial" panose="020B0604020202020204" pitchFamily="34" charset="0"/>
                        <a:cs typeface="Arial" panose="020B0604020202020204" pitchFamily="34" charset="0"/>
                      </a:endParaRPr>
                    </a:p>
                  </a:txBody>
                  <a:tcPr marL="5804" marR="5804" marT="5804" marB="0" anchor="b"/>
                </a:tc>
                <a:tc>
                  <a:txBody>
                    <a:bodyPr/>
                    <a:lstStyle/>
                    <a:p>
                      <a:pPr algn="r" fontAlgn="b"/>
                      <a:r>
                        <a:rPr lang="fr-FR" sz="800" u="none" strike="noStrike" dirty="0">
                          <a:effectLst/>
                          <a:latin typeface="Arial" panose="020B0604020202020204" pitchFamily="34" charset="0"/>
                          <a:cs typeface="Arial" panose="020B0604020202020204" pitchFamily="34" charset="0"/>
                        </a:rPr>
                        <a:t>114</a:t>
                      </a:r>
                      <a:endParaRPr lang="fr-FR" sz="800" b="0" i="0" u="none" strike="noStrike" dirty="0">
                        <a:solidFill>
                          <a:srgbClr val="000000"/>
                        </a:solidFill>
                        <a:effectLst/>
                        <a:latin typeface="Arial" panose="020B0604020202020204" pitchFamily="34" charset="0"/>
                        <a:cs typeface="Arial" panose="020B0604020202020204" pitchFamily="34" charset="0"/>
                      </a:endParaRPr>
                    </a:p>
                  </a:txBody>
                  <a:tcPr marL="5804" marR="5804" marT="5804" marB="0" anchor="b"/>
                </a:tc>
                <a:tc>
                  <a:txBody>
                    <a:bodyPr/>
                    <a:lstStyle/>
                    <a:p>
                      <a:pPr algn="r" fontAlgn="b"/>
                      <a:r>
                        <a:rPr lang="fr-FR" sz="800" u="none" strike="noStrike">
                          <a:effectLst/>
                          <a:latin typeface="Arial" panose="020B0604020202020204" pitchFamily="34" charset="0"/>
                          <a:cs typeface="Arial" panose="020B0604020202020204" pitchFamily="34" charset="0"/>
                        </a:rPr>
                        <a:t>113</a:t>
                      </a:r>
                      <a:endParaRPr lang="fr-FR" sz="8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b"/>
                </a:tc>
                <a:tc>
                  <a:txBody>
                    <a:bodyPr/>
                    <a:lstStyle/>
                    <a:p>
                      <a:pPr algn="r" fontAlgn="b"/>
                      <a:r>
                        <a:rPr lang="fr-FR" sz="800" u="none" strike="noStrike">
                          <a:effectLst/>
                          <a:latin typeface="Arial" panose="020B0604020202020204" pitchFamily="34" charset="0"/>
                          <a:cs typeface="Arial" panose="020B0604020202020204" pitchFamily="34" charset="0"/>
                        </a:rPr>
                        <a:t>78</a:t>
                      </a:r>
                      <a:endParaRPr lang="fr-FR" sz="8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b"/>
                </a:tc>
                <a:tc>
                  <a:txBody>
                    <a:bodyPr/>
                    <a:lstStyle/>
                    <a:p>
                      <a:pPr algn="r" fontAlgn="b"/>
                      <a:r>
                        <a:rPr lang="fr-FR" sz="800" u="none" strike="noStrike">
                          <a:effectLst/>
                          <a:latin typeface="Arial" panose="020B0604020202020204" pitchFamily="34" charset="0"/>
                          <a:cs typeface="Arial" panose="020B0604020202020204" pitchFamily="34" charset="0"/>
                        </a:rPr>
                        <a:t>76</a:t>
                      </a:r>
                      <a:endParaRPr lang="fr-FR" sz="8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b"/>
                </a:tc>
                <a:tc>
                  <a:txBody>
                    <a:bodyPr/>
                    <a:lstStyle/>
                    <a:p>
                      <a:pPr algn="r" fontAlgn="b"/>
                      <a:r>
                        <a:rPr lang="fr-FR" sz="800" u="none" strike="noStrike">
                          <a:effectLst/>
                          <a:latin typeface="Arial" panose="020B0604020202020204" pitchFamily="34" charset="0"/>
                          <a:cs typeface="Arial" panose="020B0604020202020204" pitchFamily="34" charset="0"/>
                        </a:rPr>
                        <a:t>54</a:t>
                      </a:r>
                      <a:endParaRPr lang="fr-FR" sz="8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b"/>
                </a:tc>
                <a:tc>
                  <a:txBody>
                    <a:bodyPr/>
                    <a:lstStyle/>
                    <a:p>
                      <a:pPr algn="r" fontAlgn="b"/>
                      <a:r>
                        <a:rPr lang="fr-FR" sz="800" u="none" strike="noStrike">
                          <a:effectLst/>
                          <a:latin typeface="Arial" panose="020B0604020202020204" pitchFamily="34" charset="0"/>
                          <a:cs typeface="Arial" panose="020B0604020202020204" pitchFamily="34" charset="0"/>
                        </a:rPr>
                        <a:t>46</a:t>
                      </a:r>
                      <a:endParaRPr lang="fr-FR" sz="8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b"/>
                </a:tc>
                <a:tc>
                  <a:txBody>
                    <a:bodyPr/>
                    <a:lstStyle/>
                    <a:p>
                      <a:pPr algn="r" fontAlgn="b"/>
                      <a:r>
                        <a:rPr lang="fr-FR" sz="800" u="none" strike="noStrike">
                          <a:effectLst/>
                          <a:latin typeface="Arial" panose="020B0604020202020204" pitchFamily="34" charset="0"/>
                          <a:cs typeface="Arial" panose="020B0604020202020204" pitchFamily="34" charset="0"/>
                        </a:rPr>
                        <a:t>41</a:t>
                      </a:r>
                      <a:endParaRPr lang="fr-FR" sz="8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b"/>
                </a:tc>
                <a:tc>
                  <a:txBody>
                    <a:bodyPr/>
                    <a:lstStyle/>
                    <a:p>
                      <a:pPr algn="r" fontAlgn="b"/>
                      <a:r>
                        <a:rPr lang="fr-FR" sz="800" u="none" strike="noStrike">
                          <a:effectLst/>
                          <a:latin typeface="Arial" panose="020B0604020202020204" pitchFamily="34" charset="0"/>
                          <a:cs typeface="Arial" panose="020B0604020202020204" pitchFamily="34" charset="0"/>
                        </a:rPr>
                        <a:t>33</a:t>
                      </a:r>
                      <a:endParaRPr lang="fr-FR" sz="800" b="0" i="0" u="none" strike="noStrike">
                        <a:solidFill>
                          <a:srgbClr val="000000"/>
                        </a:solidFill>
                        <a:effectLst/>
                        <a:latin typeface="Arial" panose="020B0604020202020204" pitchFamily="34" charset="0"/>
                        <a:cs typeface="Arial" panose="020B0604020202020204" pitchFamily="34" charset="0"/>
                      </a:endParaRPr>
                    </a:p>
                  </a:txBody>
                  <a:tcPr marL="5804" marR="5804" marT="5804" marB="0" anchor="b"/>
                </a:tc>
                <a:tc>
                  <a:txBody>
                    <a:bodyPr/>
                    <a:lstStyle/>
                    <a:p>
                      <a:pPr algn="r" fontAlgn="b"/>
                      <a:r>
                        <a:rPr lang="fr-FR" sz="800" u="none" strike="noStrike" dirty="0">
                          <a:effectLst/>
                          <a:latin typeface="Arial" panose="020B0604020202020204" pitchFamily="34" charset="0"/>
                          <a:cs typeface="Arial" panose="020B0604020202020204" pitchFamily="34" charset="0"/>
                        </a:rPr>
                        <a:t>22</a:t>
                      </a:r>
                      <a:endParaRPr lang="fr-FR" sz="800" b="0" i="0" u="none" strike="noStrike" dirty="0">
                        <a:solidFill>
                          <a:srgbClr val="000000"/>
                        </a:solidFill>
                        <a:effectLst/>
                        <a:latin typeface="Arial" panose="020B0604020202020204" pitchFamily="34" charset="0"/>
                        <a:cs typeface="Arial" panose="020B0604020202020204" pitchFamily="34" charset="0"/>
                      </a:endParaRPr>
                    </a:p>
                  </a:txBody>
                  <a:tcPr marL="5804" marR="5804" marT="5804" marB="0" anchor="b"/>
                </a:tc>
              </a:tr>
            </a:tbl>
          </a:graphicData>
        </a:graphic>
      </p:graphicFrame>
      <p:sp>
        <p:nvSpPr>
          <p:cNvPr id="8" name="ZoneTexte 7"/>
          <p:cNvSpPr txBox="1"/>
          <p:nvPr/>
        </p:nvSpPr>
        <p:spPr>
          <a:xfrm>
            <a:off x="251520" y="1556792"/>
            <a:ext cx="8496944" cy="212365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spcBef>
                <a:spcPts val="600"/>
              </a:spcBef>
            </a:pPr>
            <a:r>
              <a:rPr lang="fr-FR" sz="1400" dirty="0" smtClean="0">
                <a:latin typeface="Calibri" pitchFamily="34" charset="0"/>
                <a:cs typeface="Calibri" pitchFamily="34" charset="0"/>
              </a:rPr>
              <a:t>1891 réponses à la questions ouvertes ont été recueillies. 349 (19 %) formulées par des cadres A, 763 (40 %) par des B et 779 (41 %) par des C. </a:t>
            </a:r>
            <a:endParaRPr lang="fr-FR" sz="1400" dirty="0">
              <a:latin typeface="Calibri" pitchFamily="34" charset="0"/>
              <a:cs typeface="Calibri" pitchFamily="34" charset="0"/>
            </a:endParaRPr>
          </a:p>
          <a:p>
            <a:pPr>
              <a:spcBef>
                <a:spcPts val="600"/>
              </a:spcBef>
            </a:pPr>
            <a:r>
              <a:rPr lang="fr-FR" sz="1400" dirty="0" smtClean="0">
                <a:latin typeface="Calibri" pitchFamily="34" charset="0"/>
                <a:cs typeface="Calibri" pitchFamily="34" charset="0"/>
              </a:rPr>
              <a:t>En moyenne, chaque verbatim comprenait 1,5 suggestion.  Dans l’analyse, 31 </a:t>
            </a:r>
            <a:r>
              <a:rPr lang="fr-FR" sz="1400" dirty="0" err="1" smtClean="0">
                <a:latin typeface="Calibri" pitchFamily="34" charset="0"/>
                <a:cs typeface="Calibri" pitchFamily="34" charset="0"/>
              </a:rPr>
              <a:t>verbatims</a:t>
            </a:r>
            <a:r>
              <a:rPr lang="fr-FR" sz="1400" dirty="0" smtClean="0">
                <a:latin typeface="Calibri" pitchFamily="34" charset="0"/>
                <a:cs typeface="Calibri" pitchFamily="34" charset="0"/>
              </a:rPr>
              <a:t> ont été supprimés car formulés uniquement pour déclarer ne pas avoir de suggestions à faire. </a:t>
            </a:r>
            <a:endParaRPr lang="fr-FR" sz="1400" dirty="0">
              <a:latin typeface="Calibri" pitchFamily="34" charset="0"/>
              <a:cs typeface="Calibri" pitchFamily="34" charset="0"/>
            </a:endParaRPr>
          </a:p>
          <a:p>
            <a:pPr>
              <a:spcBef>
                <a:spcPts val="600"/>
              </a:spcBef>
            </a:pPr>
            <a:r>
              <a:rPr lang="fr-FR" sz="1400" dirty="0" smtClean="0">
                <a:latin typeface="Calibri" pitchFamily="34" charset="0"/>
                <a:cs typeface="Calibri" pitchFamily="34" charset="0"/>
              </a:rPr>
              <a:t>Les suggestions portaient d’abord sur les prix, puis sur la diversité des offres. Suscitant le plus de déception, les offres vacances adultes se placent en 3</a:t>
            </a:r>
            <a:r>
              <a:rPr lang="fr-FR" sz="1400" baseline="30000" dirty="0" smtClean="0">
                <a:latin typeface="Calibri" pitchFamily="34" charset="0"/>
                <a:cs typeface="Calibri" pitchFamily="34" charset="0"/>
              </a:rPr>
              <a:t>ème</a:t>
            </a:r>
            <a:r>
              <a:rPr lang="fr-FR" sz="1400" dirty="0" smtClean="0">
                <a:latin typeface="Calibri" pitchFamily="34" charset="0"/>
                <a:cs typeface="Calibri" pitchFamily="34" charset="0"/>
              </a:rPr>
              <a:t> position en termes de nombre de suggestions recueillies.</a:t>
            </a:r>
          </a:p>
          <a:p>
            <a:pPr>
              <a:spcBef>
                <a:spcPts val="600"/>
              </a:spcBef>
            </a:pPr>
            <a:r>
              <a:rPr lang="fr-FR" sz="1400" dirty="0" smtClean="0">
                <a:latin typeface="Calibri" pitchFamily="34" charset="0"/>
                <a:cs typeface="Calibri" pitchFamily="34" charset="0"/>
              </a:rPr>
              <a:t>Dans « nouvelles formes de participation financière », nous avons intégré les suggestions relatives au coupon sport, aux chèques vacances, également aux chèques restaurant, etc. </a:t>
            </a:r>
            <a:endParaRPr lang="fr-FR" sz="16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901014" cy="1143000"/>
          </a:xfrm>
        </p:spPr>
        <p:txBody>
          <a:bodyPr/>
          <a:lstStyle/>
          <a:p>
            <a:r>
              <a:rPr lang="fr-FR" dirty="0" smtClean="0">
                <a:solidFill>
                  <a:srgbClr val="CA4F7B"/>
                </a:solidFill>
              </a:rPr>
              <a:t>Suggestions d’amélioration des agents pour les offres AGOSPAP</a:t>
            </a:r>
            <a:endParaRPr lang="fr-FR" dirty="0">
              <a:solidFill>
                <a:srgbClr val="CA4F7B"/>
              </a:solidFill>
            </a:endParaRPr>
          </a:p>
        </p:txBody>
      </p:sp>
      <p:sp>
        <p:nvSpPr>
          <p:cNvPr id="6" name="Espace réservé du numéro de diapositive 5"/>
          <p:cNvSpPr>
            <a:spLocks noGrp="1"/>
          </p:cNvSpPr>
          <p:nvPr>
            <p:ph type="sldNum" sz="quarter" idx="15"/>
          </p:nvPr>
        </p:nvSpPr>
        <p:spPr/>
        <p:txBody>
          <a:bodyPr/>
          <a:lstStyle/>
          <a:p>
            <a:fld id="{CEB2740D-B7FF-45A6-AEDD-B771D835C4C6}" type="slidenum">
              <a:rPr lang="fr-FR" smtClean="0"/>
              <a:pPr/>
              <a:t>39</a:t>
            </a:fld>
            <a:endParaRPr lang="fr-FR"/>
          </a:p>
        </p:txBody>
      </p:sp>
      <p:pic>
        <p:nvPicPr>
          <p:cNvPr id="1026" name="Picture 2" descr="C:\Users\vachera\Documents\AGOSPAP\Nuage de mots global2.png"/>
          <p:cNvPicPr>
            <a:picLocks noChangeAspect="1" noChangeArrowheads="1"/>
          </p:cNvPicPr>
          <p:nvPr/>
        </p:nvPicPr>
        <p:blipFill>
          <a:blip r:embed="rId2" cstate="print"/>
          <a:srcRect/>
          <a:stretch>
            <a:fillRect/>
          </a:stretch>
        </p:blipFill>
        <p:spPr bwMode="auto">
          <a:xfrm>
            <a:off x="1795463" y="1772816"/>
            <a:ext cx="5553075" cy="3476625"/>
          </a:xfrm>
          <a:prstGeom prst="rect">
            <a:avLst/>
          </a:prstGeom>
          <a:noFill/>
          <a:ln>
            <a:solidFill>
              <a:schemeClr val="bg1">
                <a:lumMod val="65000"/>
              </a:schemeClr>
            </a:solidFill>
          </a:ln>
        </p:spPr>
      </p:pic>
      <p:sp>
        <p:nvSpPr>
          <p:cNvPr id="5" name="Rectangle 4"/>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7"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Tree>
    <p:extLst>
      <p:ext uri="{BB962C8B-B14F-4D97-AF65-F5344CB8AC3E}">
        <p14:creationId xmlns:p14="http://schemas.microsoft.com/office/powerpoint/2010/main" val="39992736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211144" cy="994122"/>
          </a:xfrm>
        </p:spPr>
        <p:txBody>
          <a:bodyPr/>
          <a:lstStyle/>
          <a:p>
            <a:r>
              <a:rPr lang="fr-FR" dirty="0" smtClean="0">
                <a:solidFill>
                  <a:srgbClr val="CA4F7B"/>
                </a:solidFill>
              </a:rPr>
              <a:t>Présentation de l’étude (1)</a:t>
            </a:r>
            <a:endParaRPr lang="fr-FR" dirty="0">
              <a:solidFill>
                <a:srgbClr val="CA4F7B"/>
              </a:solidFill>
            </a:endParaRPr>
          </a:p>
        </p:txBody>
      </p:sp>
      <p:sp>
        <p:nvSpPr>
          <p:cNvPr id="3" name="Espace réservé du contenu 2"/>
          <p:cNvSpPr>
            <a:spLocks noGrp="1"/>
          </p:cNvSpPr>
          <p:nvPr>
            <p:ph sz="quarter" idx="1"/>
          </p:nvPr>
        </p:nvSpPr>
        <p:spPr/>
        <p:txBody>
          <a:bodyPr>
            <a:normAutofit/>
          </a:bodyPr>
          <a:lstStyle/>
          <a:p>
            <a:r>
              <a:rPr lang="fr-FR" sz="2000" b="1" dirty="0" smtClean="0">
                <a:latin typeface="Calibri" pitchFamily="34" charset="0"/>
                <a:cs typeface="Calibri" pitchFamily="34" charset="0"/>
              </a:rPr>
              <a:t>Présentation de l’AGOSPAP</a:t>
            </a:r>
          </a:p>
          <a:p>
            <a:pPr algn="just">
              <a:buNone/>
            </a:pPr>
            <a:r>
              <a:rPr lang="fr-FR" sz="1600" dirty="0" smtClean="0">
                <a:latin typeface="Calibri" pitchFamily="34" charset="0"/>
                <a:cs typeface="Calibri" pitchFamily="34" charset="0"/>
              </a:rPr>
              <a:t>	L’Association pour la Gestion des Œuvres Sociales des Personnels des Organisations Parisiennes (AGOSPAP) est une association à vocation sociale et à but non lucratif créée le 2 novembre 1981. Elle travaille pour les agents de l’Assistance Publique – Hôpitaux de Paris, de la Ville de Paris et du Département de Paris ainsi que pour certains établissements conventionnés. Elle propose différentes offres de vacances (pour enfants, adultes ou familles), de loisirs (billetterie cinéma, expositions, etc.) et de prestations sociales. </a:t>
            </a:r>
          </a:p>
          <a:p>
            <a:pPr>
              <a:buNone/>
            </a:pPr>
            <a:endParaRPr lang="fr-FR" b="1" dirty="0" smtClean="0"/>
          </a:p>
          <a:p>
            <a:r>
              <a:rPr lang="fr-FR" sz="2000" b="1" dirty="0" smtClean="0">
                <a:latin typeface="Calibri" pitchFamily="34" charset="0"/>
                <a:cs typeface="Calibri" pitchFamily="34" charset="0"/>
              </a:rPr>
              <a:t>Contexte</a:t>
            </a:r>
          </a:p>
          <a:p>
            <a:pPr>
              <a:buNone/>
            </a:pPr>
            <a:r>
              <a:rPr lang="fr-FR" sz="1600" dirty="0" smtClean="0">
                <a:latin typeface="Calibri" pitchFamily="34" charset="0"/>
                <a:cs typeface="Calibri" pitchFamily="34" charset="0"/>
              </a:rPr>
              <a:t>	La convention qui relie le Département et la Ville de Paris à l’AGOSPAP est renégociée tous les trois ans. La prochaine convention devra être validée d’ici la fin du premier semestre.</a:t>
            </a:r>
            <a:endParaRPr lang="fr-FR" sz="1600" dirty="0" smtClean="0">
              <a:solidFill>
                <a:srgbClr val="FF0000"/>
              </a:solidFill>
              <a:latin typeface="Calibri" pitchFamily="34" charset="0"/>
              <a:cs typeface="Calibri" pitchFamily="34" charset="0"/>
            </a:endParaRPr>
          </a:p>
          <a:p>
            <a:endParaRPr lang="fr-FR" dirty="0" smtClean="0"/>
          </a:p>
          <a:p>
            <a:endParaRPr lang="fr-FR" dirty="0" smtClean="0"/>
          </a:p>
        </p:txBody>
      </p:sp>
      <p:sp>
        <p:nvSpPr>
          <p:cNvPr id="6" name="Espace réservé du numéro de diapositive 5"/>
          <p:cNvSpPr>
            <a:spLocks noGrp="1"/>
          </p:cNvSpPr>
          <p:nvPr>
            <p:ph type="sldNum" sz="quarter" idx="15"/>
          </p:nvPr>
        </p:nvSpPr>
        <p:spPr/>
        <p:txBody>
          <a:bodyPr/>
          <a:lstStyle/>
          <a:p>
            <a:fld id="{CEB2740D-B7FF-45A6-AEDD-B771D835C4C6}" type="slidenum">
              <a:rPr lang="fr-FR" smtClean="0"/>
              <a:pPr/>
              <a:t>4</a:t>
            </a:fld>
            <a:endParaRPr lang="fr-FR"/>
          </a:p>
        </p:txBody>
      </p:sp>
      <p:sp>
        <p:nvSpPr>
          <p:cNvPr id="5" name="Rectangle 4"/>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7" name="Image 1"/>
          <p:cNvPicPr>
            <a:picLocks/>
          </p:cNvPicPr>
          <p:nvPr/>
        </p:nvPicPr>
        <p:blipFill>
          <a:blip r:embed="rId2"/>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43890" cy="1143000"/>
          </a:xfrm>
        </p:spPr>
        <p:txBody>
          <a:bodyPr>
            <a:normAutofit fontScale="90000"/>
          </a:bodyPr>
          <a:lstStyle/>
          <a:p>
            <a:r>
              <a:rPr lang="fr-FR" dirty="0" smtClean="0">
                <a:solidFill>
                  <a:srgbClr val="CA4F7B"/>
                </a:solidFill>
              </a:rPr>
              <a:t>Suggestions d’amélioration par catégorie d’agents pour les offres AGOSPAP </a:t>
            </a:r>
            <a:endParaRPr lang="fr-FR" dirty="0"/>
          </a:p>
        </p:txBody>
      </p:sp>
      <p:sp>
        <p:nvSpPr>
          <p:cNvPr id="4" name="Espace réservé du numéro de diapositive 3"/>
          <p:cNvSpPr>
            <a:spLocks noGrp="1"/>
          </p:cNvSpPr>
          <p:nvPr>
            <p:ph type="sldNum" sz="quarter" idx="15"/>
          </p:nvPr>
        </p:nvSpPr>
        <p:spPr/>
        <p:txBody>
          <a:bodyPr/>
          <a:lstStyle/>
          <a:p>
            <a:fld id="{CEB2740D-B7FF-45A6-AEDD-B771D835C4C6}" type="slidenum">
              <a:rPr lang="fr-FR" smtClean="0"/>
              <a:pPr/>
              <a:t>40</a:t>
            </a:fld>
            <a:endParaRPr lang="fr-FR"/>
          </a:p>
        </p:txBody>
      </p:sp>
      <p:pic>
        <p:nvPicPr>
          <p:cNvPr id="3074" name="Picture 2" descr="C:\Users\vachera\Documents\AGOSPAP\Nuage cat agents.png"/>
          <p:cNvPicPr>
            <a:picLocks noChangeAspect="1" noChangeArrowheads="1"/>
          </p:cNvPicPr>
          <p:nvPr/>
        </p:nvPicPr>
        <p:blipFill>
          <a:blip r:embed="rId2" cstate="print"/>
          <a:srcRect/>
          <a:stretch>
            <a:fillRect/>
          </a:stretch>
        </p:blipFill>
        <p:spPr bwMode="auto">
          <a:xfrm>
            <a:off x="323528" y="1556792"/>
            <a:ext cx="8064896" cy="4106674"/>
          </a:xfrm>
          <a:prstGeom prst="rect">
            <a:avLst/>
          </a:prstGeom>
          <a:noFill/>
          <a:ln>
            <a:solidFill>
              <a:schemeClr val="bg1">
                <a:lumMod val="65000"/>
              </a:schemeClr>
            </a:solidFill>
          </a:ln>
        </p:spPr>
      </p:pic>
      <p:sp>
        <p:nvSpPr>
          <p:cNvPr id="5" name="Rectangle 4"/>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6"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901014" cy="1143000"/>
          </a:xfrm>
        </p:spPr>
        <p:txBody>
          <a:bodyPr>
            <a:normAutofit fontScale="90000"/>
          </a:bodyPr>
          <a:lstStyle/>
          <a:p>
            <a:r>
              <a:rPr lang="fr-FR" dirty="0" smtClean="0">
                <a:solidFill>
                  <a:srgbClr val="CA4F7B"/>
                </a:solidFill>
              </a:rPr>
              <a:t>Suggestions d’amélioration agents avec enfants ou sans enfants de moins de 18 ans</a:t>
            </a:r>
            <a:endParaRPr lang="fr-FR" dirty="0"/>
          </a:p>
        </p:txBody>
      </p:sp>
      <p:sp>
        <p:nvSpPr>
          <p:cNvPr id="4" name="Espace réservé du numéro de diapositive 3"/>
          <p:cNvSpPr>
            <a:spLocks noGrp="1"/>
          </p:cNvSpPr>
          <p:nvPr>
            <p:ph type="sldNum" sz="quarter" idx="15"/>
          </p:nvPr>
        </p:nvSpPr>
        <p:spPr/>
        <p:txBody>
          <a:bodyPr/>
          <a:lstStyle/>
          <a:p>
            <a:fld id="{CEB2740D-B7FF-45A6-AEDD-B771D835C4C6}" type="slidenum">
              <a:rPr lang="fr-FR" smtClean="0"/>
              <a:pPr/>
              <a:t>41</a:t>
            </a:fld>
            <a:endParaRPr lang="fr-FR"/>
          </a:p>
        </p:txBody>
      </p:sp>
      <p:pic>
        <p:nvPicPr>
          <p:cNvPr id="2050" name="Picture 2" descr="C:\Users\vachera\Documents\AGOSPAP\Nuage mots enfants.png"/>
          <p:cNvPicPr>
            <a:picLocks noChangeAspect="1" noChangeArrowheads="1"/>
          </p:cNvPicPr>
          <p:nvPr/>
        </p:nvPicPr>
        <p:blipFill>
          <a:blip r:embed="rId2" cstate="print"/>
          <a:srcRect/>
          <a:stretch>
            <a:fillRect/>
          </a:stretch>
        </p:blipFill>
        <p:spPr bwMode="auto">
          <a:xfrm>
            <a:off x="220613" y="2060848"/>
            <a:ext cx="8383835" cy="2313616"/>
          </a:xfrm>
          <a:prstGeom prst="rect">
            <a:avLst/>
          </a:prstGeom>
          <a:noFill/>
          <a:ln>
            <a:solidFill>
              <a:schemeClr val="bg1">
                <a:lumMod val="65000"/>
              </a:schemeClr>
            </a:solidFill>
          </a:ln>
        </p:spPr>
      </p:pic>
      <p:sp>
        <p:nvSpPr>
          <p:cNvPr id="5" name="ZoneTexte 4"/>
          <p:cNvSpPr txBox="1"/>
          <p:nvPr/>
        </p:nvSpPr>
        <p:spPr>
          <a:xfrm>
            <a:off x="571472" y="2224079"/>
            <a:ext cx="2000264" cy="215444"/>
          </a:xfrm>
          <a:prstGeom prst="rect">
            <a:avLst/>
          </a:prstGeom>
          <a:solidFill>
            <a:schemeClr val="bg1"/>
          </a:solidFill>
        </p:spPr>
        <p:txBody>
          <a:bodyPr wrap="square" rtlCol="0">
            <a:spAutoFit/>
          </a:bodyPr>
          <a:lstStyle/>
          <a:p>
            <a:r>
              <a:rPr lang="fr-FR" sz="800" b="1" dirty="0" smtClean="0">
                <a:solidFill>
                  <a:srgbClr val="92D050"/>
                </a:solidFill>
              </a:rPr>
              <a:t>Sans enfant de moins de 18 ans</a:t>
            </a:r>
            <a:endParaRPr lang="fr-FR" sz="800" b="1" dirty="0">
              <a:solidFill>
                <a:srgbClr val="92D050"/>
              </a:solidFill>
            </a:endParaRPr>
          </a:p>
        </p:txBody>
      </p:sp>
      <p:sp>
        <p:nvSpPr>
          <p:cNvPr id="6" name="ZoneTexte 5"/>
          <p:cNvSpPr txBox="1"/>
          <p:nvPr/>
        </p:nvSpPr>
        <p:spPr>
          <a:xfrm>
            <a:off x="6153161" y="2233604"/>
            <a:ext cx="2000264" cy="215444"/>
          </a:xfrm>
          <a:prstGeom prst="rect">
            <a:avLst/>
          </a:prstGeom>
          <a:solidFill>
            <a:schemeClr val="bg1"/>
          </a:solidFill>
        </p:spPr>
        <p:txBody>
          <a:bodyPr wrap="square" rtlCol="0">
            <a:spAutoFit/>
          </a:bodyPr>
          <a:lstStyle/>
          <a:p>
            <a:r>
              <a:rPr lang="fr-FR" sz="800" b="1" dirty="0" smtClean="0">
                <a:solidFill>
                  <a:srgbClr val="92D050"/>
                </a:solidFill>
              </a:rPr>
              <a:t>Avec enfant de moins de 18 ans</a:t>
            </a:r>
            <a:endParaRPr lang="fr-FR" sz="800" b="1" dirty="0">
              <a:solidFill>
                <a:srgbClr val="92D050"/>
              </a:solidFill>
            </a:endParaRPr>
          </a:p>
        </p:txBody>
      </p:sp>
      <p:sp>
        <p:nvSpPr>
          <p:cNvPr id="7" name="Rectangle 6"/>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8"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A4F7B"/>
                </a:solidFill>
              </a:rPr>
              <a:t>Bilan</a:t>
            </a:r>
            <a:endParaRPr lang="fr-FR" dirty="0">
              <a:solidFill>
                <a:srgbClr val="CA4F7B"/>
              </a:solidFill>
            </a:endParaRPr>
          </a:p>
        </p:txBody>
      </p:sp>
      <p:sp>
        <p:nvSpPr>
          <p:cNvPr id="3" name="Espace réservé du contenu 2"/>
          <p:cNvSpPr>
            <a:spLocks noGrp="1"/>
          </p:cNvSpPr>
          <p:nvPr>
            <p:ph sz="quarter" idx="1"/>
          </p:nvPr>
        </p:nvSpPr>
        <p:spPr>
          <a:xfrm>
            <a:off x="457200" y="1484784"/>
            <a:ext cx="7859216" cy="4873752"/>
          </a:xfrm>
        </p:spPr>
        <p:txBody>
          <a:bodyPr>
            <a:normAutofit fontScale="92500" lnSpcReduction="10000"/>
          </a:bodyPr>
          <a:lstStyle/>
          <a:p>
            <a:pPr algn="just">
              <a:spcBef>
                <a:spcPts val="900"/>
              </a:spcBef>
            </a:pPr>
            <a:r>
              <a:rPr lang="fr-FR" sz="1800" dirty="0" smtClean="0"/>
              <a:t>Les offres de l’AGOSPAP suscitent un fort intérêt de la part des agents, ce dont témoigne le taux relativement élevé de participation à l’enquête. </a:t>
            </a:r>
          </a:p>
          <a:p>
            <a:pPr algn="just">
              <a:spcBef>
                <a:spcPts val="900"/>
              </a:spcBef>
            </a:pPr>
            <a:r>
              <a:rPr lang="fr-FR" sz="1800" dirty="0" smtClean="0"/>
              <a:t>Installées dans l’environnement des agents, les offres proposées bénéficient de notoriétés différentes  du fait de leur diversité. </a:t>
            </a:r>
          </a:p>
          <a:p>
            <a:pPr algn="just">
              <a:spcBef>
                <a:spcPts val="900"/>
              </a:spcBef>
            </a:pPr>
            <a:r>
              <a:rPr lang="fr-FR" sz="1800" dirty="0" smtClean="0"/>
              <a:t>Même si les agents se déclarent informés sur les offres, l’information reste à optimiser afin de rendre plus lisible l’ensemble des propositions. </a:t>
            </a:r>
          </a:p>
          <a:p>
            <a:pPr algn="just">
              <a:spcBef>
                <a:spcPts val="900"/>
              </a:spcBef>
            </a:pPr>
            <a:r>
              <a:rPr lang="fr-FR" sz="1800" dirty="0" smtClean="0"/>
              <a:t>Intéressés par les offres, les agents les utilisent de manière relativement importante, plus forte nécessairement pour les offres loisirs qui relèvent d’un usage plus quotidien, mais de manière tout à fait significative pour les offres vacances (1/3 d’agents utilisateurs en moyenne parmi ceux déclarant les connaître). </a:t>
            </a:r>
          </a:p>
          <a:p>
            <a:pPr algn="just">
              <a:spcBef>
                <a:spcPts val="900"/>
              </a:spcBef>
            </a:pPr>
            <a:r>
              <a:rPr lang="fr-FR" sz="1800" dirty="0" smtClean="0"/>
              <a:t>S’ils sont majoritairement satisfaits des offres utilisées et envisagent très largement d’y recourir à nouveau, les agents expriment toutefois des attentes fortes d’amélioration des offres, ce dont témoignent l’importance des suggestions recueillies dans le cadre de la question ouverte.</a:t>
            </a:r>
          </a:p>
          <a:p>
            <a:pPr algn="just">
              <a:spcBef>
                <a:spcPts val="900"/>
              </a:spcBef>
            </a:pPr>
            <a:r>
              <a:rPr lang="fr-FR" sz="1800" dirty="0" smtClean="0"/>
              <a:t>Dans ce contexte, ils se déclarent favorables aux évolutions proposées (coupon, sport, remplacement du cadeau de Noël par un chèque cadeau).   </a:t>
            </a:r>
            <a:endParaRPr lang="fr-FR" sz="1800" dirty="0"/>
          </a:p>
        </p:txBody>
      </p:sp>
      <p:sp>
        <p:nvSpPr>
          <p:cNvPr id="6" name="Espace réservé du numéro de diapositive 5"/>
          <p:cNvSpPr>
            <a:spLocks noGrp="1"/>
          </p:cNvSpPr>
          <p:nvPr>
            <p:ph type="sldNum" sz="quarter" idx="15"/>
          </p:nvPr>
        </p:nvSpPr>
        <p:spPr/>
        <p:txBody>
          <a:bodyPr/>
          <a:lstStyle/>
          <a:p>
            <a:fld id="{CEB2740D-B7FF-45A6-AEDD-B771D835C4C6}" type="slidenum">
              <a:rPr lang="fr-FR" smtClean="0"/>
              <a:pPr/>
              <a:t>42</a:t>
            </a:fld>
            <a:endParaRPr lang="fr-FR"/>
          </a:p>
        </p:txBody>
      </p:sp>
      <p:sp>
        <p:nvSpPr>
          <p:cNvPr id="5" name="Rectangle 4"/>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7" name="Image 1"/>
          <p:cNvPicPr>
            <a:picLocks/>
          </p:cNvPicPr>
          <p:nvPr/>
        </p:nvPicPr>
        <p:blipFill>
          <a:blip r:embed="rId2"/>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A4F7B"/>
                </a:solidFill>
              </a:rPr>
              <a:t>Pistes d’amélioration </a:t>
            </a:r>
            <a:endParaRPr lang="fr-FR" dirty="0">
              <a:solidFill>
                <a:srgbClr val="CA4F7B"/>
              </a:solidFill>
            </a:endParaRPr>
          </a:p>
        </p:txBody>
      </p:sp>
      <p:sp>
        <p:nvSpPr>
          <p:cNvPr id="3" name="Espace réservé du contenu 2"/>
          <p:cNvSpPr>
            <a:spLocks noGrp="1"/>
          </p:cNvSpPr>
          <p:nvPr>
            <p:ph sz="quarter" idx="1"/>
          </p:nvPr>
        </p:nvSpPr>
        <p:spPr>
          <a:xfrm>
            <a:off x="457200" y="1600200"/>
            <a:ext cx="7931224" cy="4873752"/>
          </a:xfrm>
        </p:spPr>
        <p:txBody>
          <a:bodyPr>
            <a:normAutofit/>
          </a:bodyPr>
          <a:lstStyle/>
          <a:p>
            <a:r>
              <a:rPr lang="fr-FR" sz="1600" dirty="0" smtClean="0"/>
              <a:t>Mieux faire connaître les offres dans leur diversité et rendre leur présentation plus lisible. </a:t>
            </a:r>
          </a:p>
          <a:p>
            <a:pPr lvl="1">
              <a:buFont typeface="Wingdings" panose="05000000000000000000" pitchFamily="2" charset="2"/>
              <a:buChar char="Ø"/>
            </a:pPr>
            <a:r>
              <a:rPr lang="fr-FR" sz="1400" dirty="0" smtClean="0"/>
              <a:t>Cela passe par exemple par une évolution du site, qui joue aujourd’hui un rôle clé en termes d’information, une promotion du dispositif « alerte loisirs », des actions de communication programmées en fonction de la saisonnalité des offres pour renforcer leur présence à l’esprit des agents, etc. </a:t>
            </a:r>
          </a:p>
          <a:p>
            <a:pPr>
              <a:spcBef>
                <a:spcPts val="1000"/>
              </a:spcBef>
            </a:pPr>
            <a:r>
              <a:rPr lang="fr-FR" sz="1600" dirty="0"/>
              <a:t>Simplifier les procédures de </a:t>
            </a:r>
            <a:r>
              <a:rPr lang="fr-FR" sz="1600" dirty="0" smtClean="0"/>
              <a:t>souscription aux différentes offres </a:t>
            </a:r>
          </a:p>
          <a:p>
            <a:pPr lvl="1">
              <a:buFont typeface="Wingdings" panose="05000000000000000000" pitchFamily="2" charset="2"/>
              <a:buChar char="Ø"/>
            </a:pPr>
            <a:r>
              <a:rPr lang="fr-FR" sz="1400" dirty="0" smtClean="0"/>
              <a:t>Beaucoup de suggestions sont proposées par les agents tant pour les commandes en ligne que pour l’accueil et la prise en charge des agents se présentant au guichet Rue de la </a:t>
            </a:r>
            <a:r>
              <a:rPr lang="fr-FR" sz="1400" dirty="0" err="1" smtClean="0"/>
              <a:t>Bucherie</a:t>
            </a:r>
            <a:r>
              <a:rPr lang="fr-FR" sz="1400" dirty="0" smtClean="0"/>
              <a:t>. </a:t>
            </a:r>
          </a:p>
          <a:p>
            <a:pPr>
              <a:spcBef>
                <a:spcPts val="1000"/>
              </a:spcBef>
            </a:pPr>
            <a:r>
              <a:rPr lang="fr-FR" sz="1600" dirty="0" smtClean="0"/>
              <a:t>Répondre aux attentes d’une plus grande accessibilité financière des offres. Les agents estiment très largement que les tarifs pourraient être mieux négociés compte tenu du poids de la Ville et de l’AP-HP</a:t>
            </a:r>
            <a:endParaRPr lang="fr-FR" sz="1600" dirty="0"/>
          </a:p>
          <a:p>
            <a:pPr lvl="1">
              <a:buFont typeface="Wingdings" panose="05000000000000000000" pitchFamily="2" charset="2"/>
              <a:buChar char="Ø"/>
            </a:pPr>
            <a:r>
              <a:rPr lang="fr-FR" sz="1400" dirty="0" smtClean="0"/>
              <a:t>Cela peut passer par des évolutions tarifaires mais aussi par une meilleure information sur la diversité des gammes de prix </a:t>
            </a:r>
            <a:endParaRPr lang="fr-FR" sz="1400" dirty="0"/>
          </a:p>
          <a:p>
            <a:pPr>
              <a:spcBef>
                <a:spcPts val="1000"/>
              </a:spcBef>
            </a:pPr>
            <a:r>
              <a:rPr lang="fr-FR" sz="1600" dirty="0" smtClean="0"/>
              <a:t>Poursuivre le dialogue avec les utilisateurs des offres sur leur contenu</a:t>
            </a:r>
          </a:p>
          <a:p>
            <a:pPr lvl="1">
              <a:buFont typeface="Wingdings" panose="05000000000000000000" pitchFamily="2" charset="2"/>
              <a:buChar char="Ø"/>
            </a:pPr>
            <a:r>
              <a:rPr lang="fr-FR" sz="1400" dirty="0" smtClean="0"/>
              <a:t>Par exemple, en systématisant les évaluations des offres, en créant un club d’utilisateurs pour recueillir avis et suggestions, etc. </a:t>
            </a:r>
            <a:endParaRPr lang="fr-FR" sz="1400" dirty="0"/>
          </a:p>
        </p:txBody>
      </p:sp>
      <p:sp>
        <p:nvSpPr>
          <p:cNvPr id="6" name="Espace réservé du numéro de diapositive 5"/>
          <p:cNvSpPr>
            <a:spLocks noGrp="1"/>
          </p:cNvSpPr>
          <p:nvPr>
            <p:ph type="sldNum" sz="quarter" idx="15"/>
          </p:nvPr>
        </p:nvSpPr>
        <p:spPr/>
        <p:txBody>
          <a:bodyPr/>
          <a:lstStyle/>
          <a:p>
            <a:fld id="{CEB2740D-B7FF-45A6-AEDD-B771D835C4C6}" type="slidenum">
              <a:rPr lang="fr-FR" smtClean="0"/>
              <a:pPr/>
              <a:t>43</a:t>
            </a:fld>
            <a:endParaRPr lang="fr-FR"/>
          </a:p>
        </p:txBody>
      </p:sp>
      <p:sp>
        <p:nvSpPr>
          <p:cNvPr id="5" name="Rectangle 4"/>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7" name="Image 1"/>
          <p:cNvPicPr>
            <a:picLocks/>
          </p:cNvPicPr>
          <p:nvPr/>
        </p:nvPicPr>
        <p:blipFill>
          <a:blip r:embed="rId2"/>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A4F7B"/>
                </a:solidFill>
              </a:rPr>
              <a:t>Annexes</a:t>
            </a:r>
            <a:endParaRPr lang="fr-FR" dirty="0">
              <a:solidFill>
                <a:srgbClr val="CA4F7B"/>
              </a:solidFill>
            </a:endParaRPr>
          </a:p>
        </p:txBody>
      </p:sp>
      <p:sp>
        <p:nvSpPr>
          <p:cNvPr id="6" name="Espace réservé du numéro de diapositive 5"/>
          <p:cNvSpPr>
            <a:spLocks noGrp="1"/>
          </p:cNvSpPr>
          <p:nvPr>
            <p:ph type="sldNum" sz="quarter" idx="15"/>
          </p:nvPr>
        </p:nvSpPr>
        <p:spPr/>
        <p:txBody>
          <a:bodyPr/>
          <a:lstStyle/>
          <a:p>
            <a:fld id="{CEB2740D-B7FF-45A6-AEDD-B771D835C4C6}" type="slidenum">
              <a:rPr lang="fr-FR" smtClean="0"/>
              <a:pPr/>
              <a:t>44</a:t>
            </a:fld>
            <a:endParaRPr lang="fr-FR"/>
          </a:p>
        </p:txBody>
      </p:sp>
      <p:sp>
        <p:nvSpPr>
          <p:cNvPr id="5" name="Rectangle 4"/>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7" name="Image 1"/>
          <p:cNvPicPr>
            <a:picLocks/>
          </p:cNvPicPr>
          <p:nvPr/>
        </p:nvPicPr>
        <p:blipFill>
          <a:blip r:embed="rId2"/>
          <a:srcRect l="2087" b="3978"/>
          <a:stretch>
            <a:fillRect/>
          </a:stretch>
        </p:blipFill>
        <p:spPr bwMode="auto">
          <a:xfrm>
            <a:off x="7500938" y="6286500"/>
            <a:ext cx="1071562" cy="500063"/>
          </a:xfrm>
          <a:prstGeom prst="rect">
            <a:avLst/>
          </a:prstGeom>
          <a:noFill/>
          <a:ln w="9525">
            <a:noFill/>
            <a:miter lim="800000"/>
            <a:headEnd/>
            <a:tailEnd/>
          </a:ln>
        </p:spPr>
      </p:pic>
      <p:sp>
        <p:nvSpPr>
          <p:cNvPr id="4" name="Espace réservé du contenu 3"/>
          <p:cNvSpPr>
            <a:spLocks noGrp="1"/>
          </p:cNvSpPr>
          <p:nvPr>
            <p:ph sz="quarter" idx="1"/>
          </p:nvPr>
        </p:nvSpPr>
        <p:spPr/>
        <p:txBody>
          <a:bodyPr>
            <a:normAutofit/>
          </a:bodyPr>
          <a:lstStyle/>
          <a:p>
            <a:pPr>
              <a:spcAft>
                <a:spcPts val="600"/>
              </a:spcAft>
            </a:pPr>
            <a:r>
              <a:rPr lang="fr-FR" sz="2000" dirty="0" smtClean="0"/>
              <a:t>Questionnaire </a:t>
            </a:r>
          </a:p>
          <a:p>
            <a:pPr>
              <a:spcAft>
                <a:spcPts val="600"/>
              </a:spcAft>
            </a:pPr>
            <a:r>
              <a:rPr lang="fr-FR" sz="2000" dirty="0" smtClean="0"/>
              <a:t>Suggestions recueillies classées selon la grille de pré codage retenue</a:t>
            </a:r>
            <a:endParaRPr lang="fr-FR"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139136" cy="850106"/>
          </a:xfrm>
        </p:spPr>
        <p:txBody>
          <a:bodyPr/>
          <a:lstStyle/>
          <a:p>
            <a:r>
              <a:rPr lang="fr-FR" dirty="0" smtClean="0">
                <a:solidFill>
                  <a:srgbClr val="CA4F7B"/>
                </a:solidFill>
              </a:rPr>
              <a:t>Présentation de l’étude (2)</a:t>
            </a:r>
            <a:endParaRPr lang="fr-FR" dirty="0">
              <a:solidFill>
                <a:srgbClr val="CA4F7B"/>
              </a:solidFill>
            </a:endParaRPr>
          </a:p>
        </p:txBody>
      </p:sp>
      <p:sp>
        <p:nvSpPr>
          <p:cNvPr id="3" name="Espace réservé du contenu 2"/>
          <p:cNvSpPr>
            <a:spLocks noGrp="1"/>
          </p:cNvSpPr>
          <p:nvPr>
            <p:ph sz="quarter" idx="1"/>
          </p:nvPr>
        </p:nvSpPr>
        <p:spPr>
          <a:xfrm>
            <a:off x="457200" y="1357298"/>
            <a:ext cx="7758138" cy="4873752"/>
          </a:xfrm>
        </p:spPr>
        <p:txBody>
          <a:bodyPr>
            <a:normAutofit/>
          </a:bodyPr>
          <a:lstStyle/>
          <a:p>
            <a:r>
              <a:rPr lang="fr-FR" sz="2000" b="1" dirty="0" smtClean="0">
                <a:latin typeface="Calibri" pitchFamily="34" charset="0"/>
                <a:cs typeface="Calibri" pitchFamily="34" charset="0"/>
              </a:rPr>
              <a:t>Objectifs </a:t>
            </a:r>
          </a:p>
          <a:p>
            <a:pPr>
              <a:buNone/>
            </a:pPr>
            <a:r>
              <a:rPr lang="fr-FR" sz="1600" dirty="0" smtClean="0">
                <a:latin typeface="Calibri" pitchFamily="34" charset="0"/>
                <a:cs typeface="Calibri" pitchFamily="34" charset="0"/>
              </a:rPr>
              <a:t>	Dans ce contexte, la Ville de Paris a souhaité consulter les agents afin d’évaluer leur niveau de satisfaction sur les offres actuellement proposées. Cette étude vise également à mieux connaître les besoins et les attentes des agents, ainsi que les pistes d’amélioration qu’ils suggèrent. </a:t>
            </a:r>
          </a:p>
          <a:p>
            <a:pPr>
              <a:buNone/>
            </a:pPr>
            <a:endParaRPr lang="fr-FR" dirty="0" smtClean="0"/>
          </a:p>
          <a:p>
            <a:r>
              <a:rPr lang="fr-FR" sz="2000" b="1" dirty="0" smtClean="0">
                <a:latin typeface="Calibri" pitchFamily="34" charset="0"/>
                <a:cs typeface="Calibri" pitchFamily="34" charset="0"/>
              </a:rPr>
              <a:t>Méthodologie</a:t>
            </a:r>
          </a:p>
          <a:p>
            <a:pPr>
              <a:buNone/>
            </a:pPr>
            <a:r>
              <a:rPr lang="fr-FR" sz="1600" dirty="0" smtClean="0">
                <a:latin typeface="Calibri" pitchFamily="34" charset="0"/>
                <a:cs typeface="Calibri" pitchFamily="34" charset="0"/>
              </a:rPr>
              <a:t>	Un questionnaire en ligne a été diffusé sur l’</a:t>
            </a:r>
            <a:r>
              <a:rPr lang="fr-FR" sz="1600" dirty="0" err="1" smtClean="0">
                <a:latin typeface="Calibri" pitchFamily="34" charset="0"/>
                <a:cs typeface="Calibri" pitchFamily="34" charset="0"/>
              </a:rPr>
              <a:t>IntraParis</a:t>
            </a:r>
            <a:r>
              <a:rPr lang="fr-FR" sz="1600" dirty="0" smtClean="0">
                <a:latin typeface="Calibri" pitchFamily="34" charset="0"/>
                <a:cs typeface="Calibri" pitchFamily="34" charset="0"/>
              </a:rPr>
              <a:t> du 2 au 17 avril 2015 et relayé par des Flash info envoyés par mail aux agents. Ces derniers ont été amenés à s’exprimer sur leur degré de satisfaction, la fréquence d’utilisation des offres, les moyens d’information sur les offres, etc., et donner leur avis sur de nouvelles propositions de prestations. </a:t>
            </a:r>
          </a:p>
          <a:p>
            <a:pPr>
              <a:buNone/>
            </a:pPr>
            <a:endParaRPr lang="fr-FR" sz="1600" b="1" dirty="0" smtClean="0">
              <a:latin typeface="Calibri" pitchFamily="34" charset="0"/>
              <a:cs typeface="Calibri" pitchFamily="34" charset="0"/>
            </a:endParaRPr>
          </a:p>
          <a:p>
            <a:pPr>
              <a:buNone/>
            </a:pPr>
            <a:r>
              <a:rPr lang="fr-FR" sz="1600" b="1" dirty="0" smtClean="0">
                <a:latin typeface="Calibri" pitchFamily="34" charset="0"/>
                <a:cs typeface="Calibri" pitchFamily="34" charset="0"/>
              </a:rPr>
              <a:t>	3286 agents </a:t>
            </a:r>
            <a:r>
              <a:rPr lang="fr-FR" sz="1600" dirty="0" smtClean="0">
                <a:latin typeface="Calibri" pitchFamily="34" charset="0"/>
                <a:cs typeface="Calibri" pitchFamily="34" charset="0"/>
              </a:rPr>
              <a:t>ont répondu.</a:t>
            </a:r>
          </a:p>
          <a:p>
            <a:pPr>
              <a:buNone/>
            </a:pPr>
            <a:endParaRPr lang="fr-FR" sz="1600" dirty="0" smtClean="0">
              <a:latin typeface="Calibri" pitchFamily="34" charset="0"/>
              <a:cs typeface="Calibri" pitchFamily="34" charset="0"/>
            </a:endParaRPr>
          </a:p>
          <a:p>
            <a:pPr>
              <a:buNone/>
            </a:pPr>
            <a:r>
              <a:rPr lang="fr-FR" sz="1600" dirty="0" smtClean="0">
                <a:latin typeface="Calibri" pitchFamily="34" charset="0"/>
                <a:cs typeface="Calibri" pitchFamily="34" charset="0"/>
              </a:rPr>
              <a:t>	Le questionnaire est en annexe de ce document.</a:t>
            </a:r>
          </a:p>
          <a:p>
            <a:pPr>
              <a:buNone/>
            </a:pPr>
            <a:endParaRPr lang="fr-FR" sz="1900" dirty="0" smtClean="0"/>
          </a:p>
        </p:txBody>
      </p:sp>
      <p:sp>
        <p:nvSpPr>
          <p:cNvPr id="6" name="Espace réservé du numéro de diapositive 5"/>
          <p:cNvSpPr>
            <a:spLocks noGrp="1"/>
          </p:cNvSpPr>
          <p:nvPr>
            <p:ph type="sldNum" sz="quarter" idx="15"/>
          </p:nvPr>
        </p:nvSpPr>
        <p:spPr/>
        <p:txBody>
          <a:bodyPr/>
          <a:lstStyle/>
          <a:p>
            <a:fld id="{CEB2740D-B7FF-45A6-AEDD-B771D835C4C6}" type="slidenum">
              <a:rPr lang="fr-FR" smtClean="0"/>
              <a:pPr/>
              <a:t>5</a:t>
            </a:fld>
            <a:endParaRPr lang="fr-FR"/>
          </a:p>
        </p:txBody>
      </p:sp>
      <p:sp>
        <p:nvSpPr>
          <p:cNvPr id="5" name="Rectangle 4"/>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7" name="Image 1"/>
          <p:cNvPicPr>
            <a:picLocks/>
          </p:cNvPicPr>
          <p:nvPr/>
        </p:nvPicPr>
        <p:blipFill>
          <a:blip r:embed="rId2"/>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solidFill>
                  <a:srgbClr val="2C9198"/>
                </a:solidFill>
              </a:rPr>
              <a:t>Analyse des résultats </a:t>
            </a:r>
            <a:br>
              <a:rPr lang="fr-FR" dirty="0" smtClean="0">
                <a:solidFill>
                  <a:srgbClr val="2C9198"/>
                </a:solidFill>
              </a:rPr>
            </a:br>
            <a:r>
              <a:rPr lang="fr-FR" sz="1400" dirty="0" smtClean="0">
                <a:solidFill>
                  <a:srgbClr val="2C9198"/>
                </a:solidFill>
              </a:rPr>
              <a:t>période d’enquête : 2 au 17 avril 2015</a:t>
            </a:r>
            <a:endParaRPr lang="fr-FR" sz="1400" dirty="0">
              <a:solidFill>
                <a:srgbClr val="2C9198"/>
              </a:solidFill>
            </a:endParaRPr>
          </a:p>
        </p:txBody>
      </p:sp>
      <p:sp>
        <p:nvSpPr>
          <p:cNvPr id="5" name="Espace réservé du numéro de diapositive 4"/>
          <p:cNvSpPr>
            <a:spLocks noGrp="1"/>
          </p:cNvSpPr>
          <p:nvPr>
            <p:ph type="sldNum" sz="quarter" idx="12"/>
          </p:nvPr>
        </p:nvSpPr>
        <p:spPr/>
        <p:txBody>
          <a:bodyPr/>
          <a:lstStyle/>
          <a:p>
            <a:fld id="{CEB2740D-B7FF-45A6-AEDD-B771D835C4C6}" type="slidenum">
              <a:rPr lang="fr-FR" smtClean="0"/>
              <a:pPr/>
              <a:t>6</a:t>
            </a:fld>
            <a:endParaRPr lang="fr-FR"/>
          </a:p>
        </p:txBody>
      </p:sp>
      <p:sp>
        <p:nvSpPr>
          <p:cNvPr id="4" name="Rectangle 3"/>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6" name="Image 1"/>
          <p:cNvPicPr>
            <a:picLocks/>
          </p:cNvPicPr>
          <p:nvPr/>
        </p:nvPicPr>
        <p:blipFill>
          <a:blip r:embed="rId2"/>
          <a:srcRect l="2087" b="3978"/>
          <a:stretch>
            <a:fillRect/>
          </a:stretch>
        </p:blipFill>
        <p:spPr bwMode="auto">
          <a:xfrm>
            <a:off x="7500938" y="6286500"/>
            <a:ext cx="1071562" cy="50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A4F7B"/>
                </a:solidFill>
              </a:rPr>
              <a:t>Profil personnel des répondants (1)</a:t>
            </a:r>
            <a:endParaRPr lang="fr-FR" dirty="0">
              <a:solidFill>
                <a:srgbClr val="CA4F7B"/>
              </a:solidFill>
            </a:endParaRPr>
          </a:p>
        </p:txBody>
      </p:sp>
      <p:sp>
        <p:nvSpPr>
          <p:cNvPr id="8" name="ZoneTexte 7"/>
          <p:cNvSpPr txBox="1"/>
          <p:nvPr/>
        </p:nvSpPr>
        <p:spPr>
          <a:xfrm>
            <a:off x="179512" y="4736177"/>
            <a:ext cx="1152128" cy="276999"/>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3286</a:t>
            </a:r>
          </a:p>
        </p:txBody>
      </p:sp>
      <p:sp>
        <p:nvSpPr>
          <p:cNvPr id="16" name="Espace réservé du numéro de diapositive 15"/>
          <p:cNvSpPr>
            <a:spLocks noGrp="1"/>
          </p:cNvSpPr>
          <p:nvPr>
            <p:ph type="sldNum" sz="quarter" idx="15"/>
          </p:nvPr>
        </p:nvSpPr>
        <p:spPr/>
        <p:txBody>
          <a:bodyPr/>
          <a:lstStyle/>
          <a:p>
            <a:fld id="{CEB2740D-B7FF-45A6-AEDD-B771D835C4C6}" type="slidenum">
              <a:rPr lang="fr-FR" smtClean="0"/>
              <a:pPr/>
              <a:t>7</a:t>
            </a:fld>
            <a:endParaRPr lang="fr-FR"/>
          </a:p>
        </p:txBody>
      </p:sp>
      <p:pic>
        <p:nvPicPr>
          <p:cNvPr id="2050" name="Picture 2"/>
          <p:cNvPicPr>
            <a:picLocks noChangeAspect="1" noChangeArrowheads="1"/>
          </p:cNvPicPr>
          <p:nvPr/>
        </p:nvPicPr>
        <p:blipFill>
          <a:blip r:embed="rId2" cstate="print"/>
          <a:srcRect/>
          <a:stretch>
            <a:fillRect/>
          </a:stretch>
        </p:blipFill>
        <p:spPr bwMode="auto">
          <a:xfrm>
            <a:off x="179512" y="1772816"/>
            <a:ext cx="3024336" cy="2763963"/>
          </a:xfrm>
          <a:prstGeom prst="rect">
            <a:avLst/>
          </a:prstGeom>
          <a:noFill/>
          <a:ln w="9525">
            <a:solidFill>
              <a:schemeClr val="bg1">
                <a:lumMod val="65000"/>
              </a:schemeClr>
            </a:solidFill>
            <a:miter lim="800000"/>
            <a:headEnd/>
            <a:tailEnd/>
          </a:ln>
          <a:effectLst/>
        </p:spPr>
      </p:pic>
      <p:sp>
        <p:nvSpPr>
          <p:cNvPr id="6" name="Rectangle 5"/>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7"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
        <p:nvSpPr>
          <p:cNvPr id="9" name="ZoneTexte 8"/>
          <p:cNvSpPr txBox="1"/>
          <p:nvPr/>
        </p:nvSpPr>
        <p:spPr>
          <a:xfrm>
            <a:off x="4268193" y="1769802"/>
            <a:ext cx="2664296" cy="52322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sz="1400" dirty="0" smtClean="0">
                <a:latin typeface="Calibri" pitchFamily="34" charset="0"/>
                <a:cs typeface="Calibri" pitchFamily="34" charset="0"/>
              </a:rPr>
              <a:t>70 % des répondants sont des femmes</a:t>
            </a:r>
            <a:endParaRPr lang="fr-FR" sz="14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A4F7B"/>
                </a:solidFill>
              </a:rPr>
              <a:t>Profil personnel des répondants (2)</a:t>
            </a:r>
            <a:endParaRPr lang="fr-FR" dirty="0">
              <a:solidFill>
                <a:srgbClr val="CA4F7B"/>
              </a:solidFill>
            </a:endParaRPr>
          </a:p>
        </p:txBody>
      </p:sp>
      <p:sp>
        <p:nvSpPr>
          <p:cNvPr id="8" name="ZoneTexte 7"/>
          <p:cNvSpPr txBox="1"/>
          <p:nvPr/>
        </p:nvSpPr>
        <p:spPr>
          <a:xfrm>
            <a:off x="179512" y="4797152"/>
            <a:ext cx="1152128" cy="276999"/>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3286</a:t>
            </a:r>
          </a:p>
        </p:txBody>
      </p:sp>
      <p:sp>
        <p:nvSpPr>
          <p:cNvPr id="16" name="Espace réservé du numéro de diapositive 15"/>
          <p:cNvSpPr>
            <a:spLocks noGrp="1"/>
          </p:cNvSpPr>
          <p:nvPr>
            <p:ph type="sldNum" sz="quarter" idx="15"/>
          </p:nvPr>
        </p:nvSpPr>
        <p:spPr/>
        <p:txBody>
          <a:bodyPr/>
          <a:lstStyle/>
          <a:p>
            <a:fld id="{CEB2740D-B7FF-45A6-AEDD-B771D835C4C6}" type="slidenum">
              <a:rPr lang="fr-FR" smtClean="0"/>
              <a:pPr/>
              <a:t>8</a:t>
            </a:fld>
            <a:endParaRPr lang="fr-FR"/>
          </a:p>
        </p:txBody>
      </p:sp>
      <p:pic>
        <p:nvPicPr>
          <p:cNvPr id="1026" name="Picture 2"/>
          <p:cNvPicPr>
            <a:picLocks noChangeAspect="1" noChangeArrowheads="1"/>
          </p:cNvPicPr>
          <p:nvPr/>
        </p:nvPicPr>
        <p:blipFill>
          <a:blip r:embed="rId2" cstate="print"/>
          <a:srcRect/>
          <a:stretch>
            <a:fillRect/>
          </a:stretch>
        </p:blipFill>
        <p:spPr bwMode="auto">
          <a:xfrm>
            <a:off x="179512" y="1844824"/>
            <a:ext cx="2887120" cy="2691383"/>
          </a:xfrm>
          <a:prstGeom prst="rect">
            <a:avLst/>
          </a:prstGeom>
          <a:noFill/>
          <a:ln w="9525">
            <a:solidFill>
              <a:schemeClr val="bg1">
                <a:lumMod val="65000"/>
              </a:schemeClr>
            </a:solidFill>
            <a:miter lim="800000"/>
            <a:headEnd/>
            <a:tailEnd/>
          </a:ln>
          <a:effectLst/>
        </p:spPr>
      </p:pic>
      <p:sp>
        <p:nvSpPr>
          <p:cNvPr id="6" name="Rectangle 5"/>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7"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
        <p:nvSpPr>
          <p:cNvPr id="9" name="ZoneTexte 8"/>
          <p:cNvSpPr txBox="1"/>
          <p:nvPr/>
        </p:nvSpPr>
        <p:spPr>
          <a:xfrm>
            <a:off x="4268192" y="1769802"/>
            <a:ext cx="2944613" cy="52322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sz="1400" dirty="0" smtClean="0">
                <a:latin typeface="Calibri" pitchFamily="34" charset="0"/>
                <a:cs typeface="Calibri" pitchFamily="34" charset="0"/>
              </a:rPr>
              <a:t>Plus des deux tiers des répondants ont 41 ans et plus </a:t>
            </a:r>
            <a:endParaRPr lang="fr-FR" sz="14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CA4F7B"/>
                </a:solidFill>
              </a:rPr>
              <a:t>Profil personnel des répondants (3)</a:t>
            </a:r>
            <a:endParaRPr lang="fr-FR" dirty="0">
              <a:solidFill>
                <a:srgbClr val="CA4F7B"/>
              </a:solidFill>
            </a:endParaRPr>
          </a:p>
        </p:txBody>
      </p:sp>
      <p:sp>
        <p:nvSpPr>
          <p:cNvPr id="7" name="Espace réservé du numéro de diapositive 6"/>
          <p:cNvSpPr>
            <a:spLocks noGrp="1"/>
          </p:cNvSpPr>
          <p:nvPr>
            <p:ph type="sldNum" sz="quarter" idx="15"/>
          </p:nvPr>
        </p:nvSpPr>
        <p:spPr/>
        <p:txBody>
          <a:bodyPr/>
          <a:lstStyle/>
          <a:p>
            <a:fld id="{CEB2740D-B7FF-45A6-AEDD-B771D835C4C6}" type="slidenum">
              <a:rPr lang="fr-FR" smtClean="0"/>
              <a:pPr/>
              <a:t>9</a:t>
            </a:fld>
            <a:endParaRPr lang="fr-FR"/>
          </a:p>
        </p:txBody>
      </p:sp>
      <p:pic>
        <p:nvPicPr>
          <p:cNvPr id="2050" name="Picture 2"/>
          <p:cNvPicPr>
            <a:picLocks noChangeAspect="1" noChangeArrowheads="1"/>
          </p:cNvPicPr>
          <p:nvPr/>
        </p:nvPicPr>
        <p:blipFill>
          <a:blip r:embed="rId2" cstate="print"/>
          <a:srcRect/>
          <a:stretch>
            <a:fillRect/>
          </a:stretch>
        </p:blipFill>
        <p:spPr bwMode="auto">
          <a:xfrm>
            <a:off x="168424" y="1700808"/>
            <a:ext cx="2819400" cy="2762250"/>
          </a:xfrm>
          <a:prstGeom prst="rect">
            <a:avLst/>
          </a:prstGeom>
          <a:noFill/>
          <a:ln w="9525">
            <a:solidFill>
              <a:schemeClr val="bg1">
                <a:lumMod val="65000"/>
              </a:schemeClr>
            </a:solidFill>
            <a:miter lim="800000"/>
            <a:headEnd/>
            <a:tailEnd/>
          </a:ln>
          <a:effectLst/>
        </p:spPr>
      </p:pic>
      <p:sp>
        <p:nvSpPr>
          <p:cNvPr id="8" name="ZoneTexte 7"/>
          <p:cNvSpPr txBox="1"/>
          <p:nvPr/>
        </p:nvSpPr>
        <p:spPr>
          <a:xfrm>
            <a:off x="179512" y="4664169"/>
            <a:ext cx="1152128" cy="276999"/>
          </a:xfrm>
          <a:prstGeom prst="rect">
            <a:avLst/>
          </a:prstGeom>
          <a:noFill/>
          <a:ln w="19050">
            <a:solidFill>
              <a:srgbClr val="2C9198"/>
            </a:solidFill>
            <a:prstDash val="sysDash"/>
          </a:ln>
        </p:spPr>
        <p:txBody>
          <a:bodyPr wrap="square" rtlCol="0">
            <a:spAutoFit/>
          </a:bodyPr>
          <a:lstStyle/>
          <a:p>
            <a:r>
              <a:rPr lang="fr-FR" sz="1200" dirty="0" smtClean="0">
                <a:latin typeface="Calibri" pitchFamily="34" charset="0"/>
                <a:cs typeface="Calibri" pitchFamily="34" charset="0"/>
              </a:rPr>
              <a:t>Base : 3286</a:t>
            </a:r>
          </a:p>
        </p:txBody>
      </p:sp>
      <p:sp>
        <p:nvSpPr>
          <p:cNvPr id="6" name="Rectangle 5"/>
          <p:cNvSpPr/>
          <p:nvPr/>
        </p:nvSpPr>
        <p:spPr>
          <a:xfrm>
            <a:off x="6929438" y="6386513"/>
            <a:ext cx="566737" cy="400050"/>
          </a:xfrm>
          <a:prstGeom prst="rect">
            <a:avLst/>
          </a:prstGeom>
        </p:spPr>
        <p:txBody>
          <a:bodyPr wrap="none">
            <a:spAutoFit/>
          </a:bodyPr>
          <a:lstStyle/>
          <a:p>
            <a:pPr fontAlgn="auto">
              <a:spcBef>
                <a:spcPts val="0"/>
              </a:spcBef>
              <a:spcAft>
                <a:spcPts val="0"/>
              </a:spcAft>
              <a:defRPr/>
            </a:pPr>
            <a:r>
              <a:rPr lang="fr-FR" sz="2000" b="1" kern="0" dirty="0">
                <a:latin typeface="Aharoni" pitchFamily="2" charset="-79"/>
                <a:cs typeface="Aharoni" pitchFamily="2" charset="-79"/>
              </a:rPr>
              <a:t>C3E</a:t>
            </a:r>
          </a:p>
        </p:txBody>
      </p:sp>
      <p:pic>
        <p:nvPicPr>
          <p:cNvPr id="9" name="Image 1"/>
          <p:cNvPicPr>
            <a:picLocks/>
          </p:cNvPicPr>
          <p:nvPr/>
        </p:nvPicPr>
        <p:blipFill>
          <a:blip r:embed="rId3"/>
          <a:srcRect l="2087" b="3978"/>
          <a:stretch>
            <a:fillRect/>
          </a:stretch>
        </p:blipFill>
        <p:spPr bwMode="auto">
          <a:xfrm>
            <a:off x="7500938" y="6286500"/>
            <a:ext cx="1071562" cy="500063"/>
          </a:xfrm>
          <a:prstGeom prst="rect">
            <a:avLst/>
          </a:prstGeom>
          <a:noFill/>
          <a:ln w="9525">
            <a:noFill/>
            <a:miter lim="800000"/>
            <a:headEnd/>
            <a:tailEnd/>
          </a:ln>
        </p:spPr>
      </p:pic>
      <p:sp>
        <p:nvSpPr>
          <p:cNvPr id="10" name="ZoneTexte 9"/>
          <p:cNvSpPr txBox="1"/>
          <p:nvPr/>
        </p:nvSpPr>
        <p:spPr>
          <a:xfrm>
            <a:off x="4268193" y="1769802"/>
            <a:ext cx="2664296" cy="52322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sz="1400" dirty="0" smtClean="0">
                <a:latin typeface="Calibri" pitchFamily="34" charset="0"/>
                <a:cs typeface="Calibri" pitchFamily="34" charset="0"/>
              </a:rPr>
              <a:t>56,2 % des répondants n’ont pas d’enfants de moins de 18 ans </a:t>
            </a:r>
            <a:endParaRPr lang="fr-FR" sz="14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Personnalisé 4">
      <a:dk1>
        <a:sysClr val="windowText" lastClr="000000"/>
      </a:dk1>
      <a:lt1>
        <a:sysClr val="window" lastClr="FFFFFF"/>
      </a:lt1>
      <a:dk2>
        <a:srgbClr val="4E5B6F"/>
      </a:dk2>
      <a:lt2>
        <a:srgbClr val="D6ECFF"/>
      </a:lt2>
      <a:accent1>
        <a:srgbClr val="B9CC00"/>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3531</TotalTime>
  <Words>2652</Words>
  <Application>Microsoft Office PowerPoint</Application>
  <PresentationFormat>Affichage à l'écran (4:3)</PresentationFormat>
  <Paragraphs>481</Paragraphs>
  <Slides>44</Slides>
  <Notes>1</Notes>
  <HiddenSlides>0</HiddenSlides>
  <MMClips>0</MMClips>
  <ScaleCrop>false</ScaleCrop>
  <HeadingPairs>
    <vt:vector size="4" baseType="variant">
      <vt:variant>
        <vt:lpstr>Thème</vt:lpstr>
      </vt:variant>
      <vt:variant>
        <vt:i4>1</vt:i4>
      </vt:variant>
      <vt:variant>
        <vt:lpstr>Titres des diapositives</vt:lpstr>
      </vt:variant>
      <vt:variant>
        <vt:i4>44</vt:i4>
      </vt:variant>
    </vt:vector>
  </HeadingPairs>
  <TitlesOfParts>
    <vt:vector size="45" baseType="lpstr">
      <vt:lpstr>Oriel</vt:lpstr>
      <vt:lpstr>Les offres AGOSPAP Synthèse des résultats enquête  auprès des agents de la Ville de Paris</vt:lpstr>
      <vt:lpstr>Sommaire</vt:lpstr>
      <vt:lpstr>Sommaire</vt:lpstr>
      <vt:lpstr>Présentation de l’étude (1)</vt:lpstr>
      <vt:lpstr>Présentation de l’étude (2)</vt:lpstr>
      <vt:lpstr>Analyse des résultats  période d’enquête : 2 au 17 avril 2015</vt:lpstr>
      <vt:lpstr>Profil personnel des répondants (1)</vt:lpstr>
      <vt:lpstr>Profil personnel des répondants (2)</vt:lpstr>
      <vt:lpstr>Profil personnel des répondants (3)</vt:lpstr>
      <vt:lpstr>Profil professionnel des répondants (1)</vt:lpstr>
      <vt:lpstr>Profil professionnel des répondants (2)</vt:lpstr>
      <vt:lpstr>Connaissance et utilisation des offres de l’AGOSPAP</vt:lpstr>
      <vt:lpstr>Le niveau de connaissance des offres de l’AGOSPAP</vt:lpstr>
      <vt:lpstr>Le niveau d’information général sur les offres AGOSPAP</vt:lpstr>
      <vt:lpstr>Le niveau d’information sur les différentes offres AGOSPAP</vt:lpstr>
      <vt:lpstr>Les moyens d’information sur les offres de l’AGOSPAP</vt:lpstr>
      <vt:lpstr>Sentiment d’information croisé avec modalités d’information</vt:lpstr>
      <vt:lpstr>La fréquence d’utilisation des offres AGOSPAP</vt:lpstr>
      <vt:lpstr>La fréquence d’utilisation des offres AGOSPAP</vt:lpstr>
      <vt:lpstr>La fréquence d’utilisation des offres AGOSPAP</vt:lpstr>
      <vt:lpstr>La fréquence d’utilisation des offres AGOSPAP</vt:lpstr>
      <vt:lpstr>Une gamme d’offres différentes donnant lieu à des usages différents</vt:lpstr>
      <vt:lpstr>La satisfaction liée aux offres</vt:lpstr>
      <vt:lpstr>La satisfaction liée aux offres</vt:lpstr>
      <vt:lpstr>La satisfaction liée aux offres</vt:lpstr>
      <vt:lpstr>La satisfaction liée aux offres</vt:lpstr>
      <vt:lpstr>La satisfaction liée aux offres</vt:lpstr>
      <vt:lpstr>La probabilité d’utiliser à nouveau les offres</vt:lpstr>
      <vt:lpstr>Un probable abandon des offres</vt:lpstr>
      <vt:lpstr>Indécision sur la réutilisation des offres</vt:lpstr>
      <vt:lpstr>Les raisons de la non utilisation des offres</vt:lpstr>
      <vt:lpstr>Les raisons de la non utilisation des offres par catégorie d’agents</vt:lpstr>
      <vt:lpstr>Test de scénarii d’évolution des offres de l’AGOSPAP</vt:lpstr>
      <vt:lpstr>L’intérêt pour le remplacement du cadeau de Noël par un chèque cadeau</vt:lpstr>
      <vt:lpstr>L’intérêt pour le coupon sport</vt:lpstr>
      <vt:lpstr>Évaluation du niveau de satisfaction générale sur les offres de l’AGOSPAP</vt:lpstr>
      <vt:lpstr>Les difficultés pour bénéficier des offres</vt:lpstr>
      <vt:lpstr>Suggestions d’amélioration des agents pour les offres AGOSPAP</vt:lpstr>
      <vt:lpstr>Suggestions d’amélioration des agents pour les offres AGOSPAP</vt:lpstr>
      <vt:lpstr>Suggestions d’amélioration par catégorie d’agents pour les offres AGOSPAP </vt:lpstr>
      <vt:lpstr>Suggestions d’amélioration agents avec enfants ou sans enfants de moins de 18 ans</vt:lpstr>
      <vt:lpstr>Bilan</vt:lpstr>
      <vt:lpstr>Pistes d’amélioration </vt:lpstr>
      <vt:lpstr>Annexes</vt:lpstr>
    </vt:vector>
  </TitlesOfParts>
  <Company>Mairie de Paris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Vacher</dc:creator>
  <cp:lastModifiedBy>Moulin, Nicolas (SGVP)</cp:lastModifiedBy>
  <cp:revision>687</cp:revision>
  <dcterms:created xsi:type="dcterms:W3CDTF">2015-04-13T14:32:35Z</dcterms:created>
  <dcterms:modified xsi:type="dcterms:W3CDTF">2015-04-28T14:14:45Z</dcterms:modified>
</cp:coreProperties>
</file>